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docProps/custom.xml" ContentType="application/vnd.openxmlformats-officedocument.custom-properties+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44"/>
  </p:notesMasterIdLst>
  <p:handoutMasterIdLst>
    <p:handoutMasterId r:id="rId45"/>
  </p:handoutMasterIdLst>
  <p:sldIdLst>
    <p:sldId id="256" r:id="rId3"/>
    <p:sldId id="259" r:id="rId4"/>
    <p:sldId id="260" r:id="rId5"/>
    <p:sldId id="261"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8" r:id="rId22"/>
    <p:sldId id="279" r:id="rId23"/>
    <p:sldId id="281" r:id="rId24"/>
    <p:sldId id="282" r:id="rId25"/>
    <p:sldId id="283" r:id="rId26"/>
    <p:sldId id="285" r:id="rId27"/>
    <p:sldId id="284" r:id="rId28"/>
    <p:sldId id="286" r:id="rId29"/>
    <p:sldId id="287" r:id="rId30"/>
    <p:sldId id="288" r:id="rId31"/>
    <p:sldId id="289" r:id="rId32"/>
    <p:sldId id="290" r:id="rId33"/>
    <p:sldId id="291" r:id="rId34"/>
    <p:sldId id="292" r:id="rId35"/>
    <p:sldId id="293" r:id="rId36"/>
    <p:sldId id="294" r:id="rId37"/>
    <p:sldId id="296" r:id="rId38"/>
    <p:sldId id="297" r:id="rId39"/>
    <p:sldId id="298" r:id="rId40"/>
    <p:sldId id="299" r:id="rId41"/>
    <p:sldId id="300" r:id="rId42"/>
    <p:sldId id="301"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FF66"/>
    <a:srgbClr val="8E76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641" autoAdjust="0"/>
    <p:restoredTop sz="94660"/>
  </p:normalViewPr>
  <p:slideViewPr>
    <p:cSldViewPr snapToGrid="0">
      <p:cViewPr varScale="1">
        <p:scale>
          <a:sx n="50" d="100"/>
          <a:sy n="50" d="100"/>
        </p:scale>
        <p:origin x="-564" y="-90"/>
      </p:cViewPr>
      <p:guideLst>
        <p:guide orient="horz" pos="2160"/>
        <p:guide pos="3840"/>
      </p:guideLst>
    </p:cSldViewPr>
  </p:slideViewPr>
  <p:notesTextViewPr>
    <p:cViewPr>
      <p:scale>
        <a:sx n="1" d="1"/>
        <a:sy n="1" d="1"/>
      </p:scale>
      <p:origin x="0" y="0"/>
    </p:cViewPr>
  </p:notesTextViewPr>
  <p:notesViewPr>
    <p:cSldViewPr snapToGrid="0">
      <p:cViewPr varScale="1">
        <p:scale>
          <a:sx n="63" d="100"/>
          <a:sy n="63" d="100"/>
        </p:scale>
        <p:origin x="2838" y="108"/>
      </p:cViewPr>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F6E02C-2F6E-40F7-AD51-C7AB3EC5B821}"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es-MX"/>
        </a:p>
      </dgm:t>
    </dgm:pt>
    <dgm:pt modelId="{4D3D2729-2F14-4B3D-9642-FC9F1E283400}">
      <dgm:prSet phldrT="[Texto]"/>
      <dgm:spPr/>
      <dgm:t>
        <a:bodyPr/>
        <a:lstStyle/>
        <a:p>
          <a:r>
            <a:rPr lang="es-MX" dirty="0" smtClean="0"/>
            <a:t>Situaciones</a:t>
          </a:r>
          <a:endParaRPr lang="es-MX" dirty="0"/>
        </a:p>
      </dgm:t>
    </dgm:pt>
    <dgm:pt modelId="{59C9ECA5-352F-41C9-8995-7F750CBB03EB}" type="parTrans" cxnId="{A5F97EC6-B943-4D3F-9E49-0B7559594986}">
      <dgm:prSet/>
      <dgm:spPr/>
      <dgm:t>
        <a:bodyPr/>
        <a:lstStyle/>
        <a:p>
          <a:endParaRPr lang="es-MX"/>
        </a:p>
      </dgm:t>
    </dgm:pt>
    <dgm:pt modelId="{A9138478-7AB5-46A2-A803-AC1E4F2F4B91}" type="sibTrans" cxnId="{A5F97EC6-B943-4D3F-9E49-0B7559594986}">
      <dgm:prSet/>
      <dgm:spPr/>
      <dgm:t>
        <a:bodyPr/>
        <a:lstStyle/>
        <a:p>
          <a:endParaRPr lang="es-MX"/>
        </a:p>
      </dgm:t>
    </dgm:pt>
    <dgm:pt modelId="{9422B2DC-94F4-4BEF-A840-3048C1ADB5A1}">
      <dgm:prSet phldrT="[Texto]"/>
      <dgm:spPr/>
      <dgm:t>
        <a:bodyPr/>
        <a:lstStyle/>
        <a:p>
          <a:r>
            <a:rPr lang="es-MX" dirty="0" smtClean="0"/>
            <a:t>Alcanzar objetivos</a:t>
          </a:r>
          <a:endParaRPr lang="es-MX" dirty="0"/>
        </a:p>
      </dgm:t>
    </dgm:pt>
    <dgm:pt modelId="{A1885692-B77E-4751-82B4-D0EB6DCE5EF2}" type="parTrans" cxnId="{97004C63-8D33-43FC-A8CA-73831F9BBEC8}">
      <dgm:prSet/>
      <dgm:spPr/>
      <dgm:t>
        <a:bodyPr/>
        <a:lstStyle/>
        <a:p>
          <a:endParaRPr lang="es-MX"/>
        </a:p>
      </dgm:t>
    </dgm:pt>
    <dgm:pt modelId="{AF2BCB03-2FC3-438A-BF85-BC0C74DEA2FE}" type="sibTrans" cxnId="{97004C63-8D33-43FC-A8CA-73831F9BBEC8}">
      <dgm:prSet/>
      <dgm:spPr/>
      <dgm:t>
        <a:bodyPr/>
        <a:lstStyle/>
        <a:p>
          <a:endParaRPr lang="es-MX"/>
        </a:p>
      </dgm:t>
    </dgm:pt>
    <dgm:pt modelId="{DBD02B6F-EA6A-47EC-A5BE-591CE1E4D5D1}">
      <dgm:prSet phldrT="[Texto]"/>
      <dgm:spPr/>
      <dgm:t>
        <a:bodyPr/>
        <a:lstStyle/>
        <a:p>
          <a:r>
            <a:rPr lang="es-MX" dirty="0" smtClean="0"/>
            <a:t>Resolver problemas </a:t>
          </a:r>
        </a:p>
      </dgm:t>
    </dgm:pt>
    <dgm:pt modelId="{B2226204-65C8-453E-ABB4-7A734174FA76}" type="parTrans" cxnId="{C1B7F66C-64E1-4E80-AB89-55CA80779F17}">
      <dgm:prSet/>
      <dgm:spPr/>
      <dgm:t>
        <a:bodyPr/>
        <a:lstStyle/>
        <a:p>
          <a:endParaRPr lang="es-MX"/>
        </a:p>
      </dgm:t>
    </dgm:pt>
    <dgm:pt modelId="{81F728B4-293C-43A2-9B72-A266C34AF548}" type="sibTrans" cxnId="{C1B7F66C-64E1-4E80-AB89-55CA80779F17}">
      <dgm:prSet/>
      <dgm:spPr/>
      <dgm:t>
        <a:bodyPr/>
        <a:lstStyle/>
        <a:p>
          <a:endParaRPr lang="es-MX"/>
        </a:p>
      </dgm:t>
    </dgm:pt>
    <dgm:pt modelId="{190734AF-D48D-46C8-915B-8745F3C985D2}">
      <dgm:prSet phldrT="[Texto]"/>
      <dgm:spPr/>
      <dgm:t>
        <a:bodyPr/>
        <a:lstStyle/>
        <a:p>
          <a:r>
            <a:rPr lang="es-MX" dirty="0" smtClean="0"/>
            <a:t>Tomar </a:t>
          </a:r>
          <a:r>
            <a:rPr lang="es-MX" dirty="0" err="1" smtClean="0"/>
            <a:t>desiciones</a:t>
          </a:r>
          <a:endParaRPr lang="es-MX" dirty="0" smtClean="0"/>
        </a:p>
      </dgm:t>
    </dgm:pt>
    <dgm:pt modelId="{39912F88-2623-4DA9-90B3-7C25946BB7A8}" type="parTrans" cxnId="{FFFE7934-B79F-4128-BFFA-D045DEB6CF72}">
      <dgm:prSet/>
      <dgm:spPr/>
      <dgm:t>
        <a:bodyPr/>
        <a:lstStyle/>
        <a:p>
          <a:endParaRPr lang="es-MX"/>
        </a:p>
      </dgm:t>
    </dgm:pt>
    <dgm:pt modelId="{77D4C1AD-3840-40E4-9590-95381E7140B1}" type="sibTrans" cxnId="{FFFE7934-B79F-4128-BFFA-D045DEB6CF72}">
      <dgm:prSet/>
      <dgm:spPr/>
      <dgm:t>
        <a:bodyPr/>
        <a:lstStyle/>
        <a:p>
          <a:endParaRPr lang="es-MX"/>
        </a:p>
      </dgm:t>
    </dgm:pt>
    <dgm:pt modelId="{06BDB368-AA55-404F-92AB-733C9ABA7DE7}" type="pres">
      <dgm:prSet presAssocID="{BAF6E02C-2F6E-40F7-AD51-C7AB3EC5B821}" presName="Name0" presStyleCnt="0">
        <dgm:presLayoutVars>
          <dgm:chMax val="7"/>
          <dgm:chPref val="7"/>
          <dgm:dir/>
          <dgm:animLvl val="lvl"/>
        </dgm:presLayoutVars>
      </dgm:prSet>
      <dgm:spPr/>
      <dgm:t>
        <a:bodyPr/>
        <a:lstStyle/>
        <a:p>
          <a:endParaRPr lang="es-MX"/>
        </a:p>
      </dgm:t>
    </dgm:pt>
    <dgm:pt modelId="{ADE7CC12-DABA-482B-B5B5-FB5174FE339D}" type="pres">
      <dgm:prSet presAssocID="{4D3D2729-2F14-4B3D-9642-FC9F1E283400}" presName="Accent1" presStyleCnt="0"/>
      <dgm:spPr/>
    </dgm:pt>
    <dgm:pt modelId="{D5F9B085-147D-46FB-939D-4815EE81C164}" type="pres">
      <dgm:prSet presAssocID="{4D3D2729-2F14-4B3D-9642-FC9F1E283400}" presName="Accent" presStyleLbl="node1" presStyleIdx="0" presStyleCnt="4"/>
      <dgm:spPr/>
    </dgm:pt>
    <dgm:pt modelId="{14E2C515-51CC-4FEF-B8DB-189669D8FDF4}" type="pres">
      <dgm:prSet presAssocID="{4D3D2729-2F14-4B3D-9642-FC9F1E283400}" presName="Parent1" presStyleLbl="revTx" presStyleIdx="0" presStyleCnt="4">
        <dgm:presLayoutVars>
          <dgm:chMax val="1"/>
          <dgm:chPref val="1"/>
          <dgm:bulletEnabled val="1"/>
        </dgm:presLayoutVars>
      </dgm:prSet>
      <dgm:spPr/>
      <dgm:t>
        <a:bodyPr/>
        <a:lstStyle/>
        <a:p>
          <a:endParaRPr lang="es-MX"/>
        </a:p>
      </dgm:t>
    </dgm:pt>
    <dgm:pt modelId="{746E004E-4031-4672-BC1F-A27E0D04D85F}" type="pres">
      <dgm:prSet presAssocID="{9422B2DC-94F4-4BEF-A840-3048C1ADB5A1}" presName="Accent2" presStyleCnt="0"/>
      <dgm:spPr/>
    </dgm:pt>
    <dgm:pt modelId="{AB1D9D3A-6882-4280-A521-C6E6312111AB}" type="pres">
      <dgm:prSet presAssocID="{9422B2DC-94F4-4BEF-A840-3048C1ADB5A1}" presName="Accent" presStyleLbl="node1" presStyleIdx="1" presStyleCnt="4"/>
      <dgm:spPr/>
    </dgm:pt>
    <dgm:pt modelId="{008E4D90-B038-4FB6-B3A2-7346BF012021}" type="pres">
      <dgm:prSet presAssocID="{9422B2DC-94F4-4BEF-A840-3048C1ADB5A1}" presName="Parent2" presStyleLbl="revTx" presStyleIdx="1" presStyleCnt="4">
        <dgm:presLayoutVars>
          <dgm:chMax val="1"/>
          <dgm:chPref val="1"/>
          <dgm:bulletEnabled val="1"/>
        </dgm:presLayoutVars>
      </dgm:prSet>
      <dgm:spPr/>
      <dgm:t>
        <a:bodyPr/>
        <a:lstStyle/>
        <a:p>
          <a:endParaRPr lang="es-MX"/>
        </a:p>
      </dgm:t>
    </dgm:pt>
    <dgm:pt modelId="{6D6C9DC0-3905-4E34-86F7-DEDDAC1931A2}" type="pres">
      <dgm:prSet presAssocID="{DBD02B6F-EA6A-47EC-A5BE-591CE1E4D5D1}" presName="Accent3" presStyleCnt="0"/>
      <dgm:spPr/>
    </dgm:pt>
    <dgm:pt modelId="{24A5E94F-867B-4C93-9B92-C9EA217728B0}" type="pres">
      <dgm:prSet presAssocID="{DBD02B6F-EA6A-47EC-A5BE-591CE1E4D5D1}" presName="Accent" presStyleLbl="node1" presStyleIdx="2" presStyleCnt="4"/>
      <dgm:spPr/>
    </dgm:pt>
    <dgm:pt modelId="{18736BC8-CF28-4DD5-B30A-0369880C3ED9}" type="pres">
      <dgm:prSet presAssocID="{DBD02B6F-EA6A-47EC-A5BE-591CE1E4D5D1}" presName="Parent3" presStyleLbl="revTx" presStyleIdx="2" presStyleCnt="4">
        <dgm:presLayoutVars>
          <dgm:chMax val="1"/>
          <dgm:chPref val="1"/>
          <dgm:bulletEnabled val="1"/>
        </dgm:presLayoutVars>
      </dgm:prSet>
      <dgm:spPr/>
      <dgm:t>
        <a:bodyPr/>
        <a:lstStyle/>
        <a:p>
          <a:endParaRPr lang="es-MX"/>
        </a:p>
      </dgm:t>
    </dgm:pt>
    <dgm:pt modelId="{06A935E7-3CFE-48F9-87F3-D0A1AAD86545}" type="pres">
      <dgm:prSet presAssocID="{190734AF-D48D-46C8-915B-8745F3C985D2}" presName="Accent4" presStyleCnt="0"/>
      <dgm:spPr/>
    </dgm:pt>
    <dgm:pt modelId="{88D293E0-3AA3-48E3-800E-5E9CCF35484E}" type="pres">
      <dgm:prSet presAssocID="{190734AF-D48D-46C8-915B-8745F3C985D2}" presName="Accent" presStyleLbl="node1" presStyleIdx="3" presStyleCnt="4"/>
      <dgm:spPr/>
    </dgm:pt>
    <dgm:pt modelId="{FB18DD59-938C-42B0-A69B-157D1EEA82B1}" type="pres">
      <dgm:prSet presAssocID="{190734AF-D48D-46C8-915B-8745F3C985D2}" presName="Parent4" presStyleLbl="revTx" presStyleIdx="3" presStyleCnt="4">
        <dgm:presLayoutVars>
          <dgm:chMax val="1"/>
          <dgm:chPref val="1"/>
          <dgm:bulletEnabled val="1"/>
        </dgm:presLayoutVars>
      </dgm:prSet>
      <dgm:spPr/>
      <dgm:t>
        <a:bodyPr/>
        <a:lstStyle/>
        <a:p>
          <a:endParaRPr lang="es-MX"/>
        </a:p>
      </dgm:t>
    </dgm:pt>
  </dgm:ptLst>
  <dgm:cxnLst>
    <dgm:cxn modelId="{A5F97EC6-B943-4D3F-9E49-0B7559594986}" srcId="{BAF6E02C-2F6E-40F7-AD51-C7AB3EC5B821}" destId="{4D3D2729-2F14-4B3D-9642-FC9F1E283400}" srcOrd="0" destOrd="0" parTransId="{59C9ECA5-352F-41C9-8995-7F750CBB03EB}" sibTransId="{A9138478-7AB5-46A2-A803-AC1E4F2F4B91}"/>
    <dgm:cxn modelId="{97004C63-8D33-43FC-A8CA-73831F9BBEC8}" srcId="{BAF6E02C-2F6E-40F7-AD51-C7AB3EC5B821}" destId="{9422B2DC-94F4-4BEF-A840-3048C1ADB5A1}" srcOrd="1" destOrd="0" parTransId="{A1885692-B77E-4751-82B4-D0EB6DCE5EF2}" sibTransId="{AF2BCB03-2FC3-438A-BF85-BC0C74DEA2FE}"/>
    <dgm:cxn modelId="{75A92926-F2B5-415A-BC99-890CEC840185}" type="presOf" srcId="{9422B2DC-94F4-4BEF-A840-3048C1ADB5A1}" destId="{008E4D90-B038-4FB6-B3A2-7346BF012021}" srcOrd="0" destOrd="0" presId="urn:microsoft.com/office/officeart/2009/layout/CircleArrowProcess"/>
    <dgm:cxn modelId="{8DE67965-1926-4D02-AD01-AB2BD9CF341F}" type="presOf" srcId="{DBD02B6F-EA6A-47EC-A5BE-591CE1E4D5D1}" destId="{18736BC8-CF28-4DD5-B30A-0369880C3ED9}" srcOrd="0" destOrd="0" presId="urn:microsoft.com/office/officeart/2009/layout/CircleArrowProcess"/>
    <dgm:cxn modelId="{FFFE7934-B79F-4128-BFFA-D045DEB6CF72}" srcId="{BAF6E02C-2F6E-40F7-AD51-C7AB3EC5B821}" destId="{190734AF-D48D-46C8-915B-8745F3C985D2}" srcOrd="3" destOrd="0" parTransId="{39912F88-2623-4DA9-90B3-7C25946BB7A8}" sibTransId="{77D4C1AD-3840-40E4-9590-95381E7140B1}"/>
    <dgm:cxn modelId="{7F7EEDF2-1499-47B2-8D8E-54982E41F319}" type="presOf" srcId="{BAF6E02C-2F6E-40F7-AD51-C7AB3EC5B821}" destId="{06BDB368-AA55-404F-92AB-733C9ABA7DE7}" srcOrd="0" destOrd="0" presId="urn:microsoft.com/office/officeart/2009/layout/CircleArrowProcess"/>
    <dgm:cxn modelId="{9E742A3B-3179-4D80-BF92-7E74465D50BB}" type="presOf" srcId="{190734AF-D48D-46C8-915B-8745F3C985D2}" destId="{FB18DD59-938C-42B0-A69B-157D1EEA82B1}" srcOrd="0" destOrd="0" presId="urn:microsoft.com/office/officeart/2009/layout/CircleArrowProcess"/>
    <dgm:cxn modelId="{9BC0FEB1-E49A-4ED5-B4DC-14CF68EFF3D9}" type="presOf" srcId="{4D3D2729-2F14-4B3D-9642-FC9F1E283400}" destId="{14E2C515-51CC-4FEF-B8DB-189669D8FDF4}" srcOrd="0" destOrd="0" presId="urn:microsoft.com/office/officeart/2009/layout/CircleArrowProcess"/>
    <dgm:cxn modelId="{C1B7F66C-64E1-4E80-AB89-55CA80779F17}" srcId="{BAF6E02C-2F6E-40F7-AD51-C7AB3EC5B821}" destId="{DBD02B6F-EA6A-47EC-A5BE-591CE1E4D5D1}" srcOrd="2" destOrd="0" parTransId="{B2226204-65C8-453E-ABB4-7A734174FA76}" sibTransId="{81F728B4-293C-43A2-9B72-A266C34AF548}"/>
    <dgm:cxn modelId="{E5DF29FA-FA56-458F-8DD8-F4597AEE306E}" type="presParOf" srcId="{06BDB368-AA55-404F-92AB-733C9ABA7DE7}" destId="{ADE7CC12-DABA-482B-B5B5-FB5174FE339D}" srcOrd="0" destOrd="0" presId="urn:microsoft.com/office/officeart/2009/layout/CircleArrowProcess"/>
    <dgm:cxn modelId="{7F8FF8DD-0D07-4519-8C7A-06220A2025FB}" type="presParOf" srcId="{ADE7CC12-DABA-482B-B5B5-FB5174FE339D}" destId="{D5F9B085-147D-46FB-939D-4815EE81C164}" srcOrd="0" destOrd="0" presId="urn:microsoft.com/office/officeart/2009/layout/CircleArrowProcess"/>
    <dgm:cxn modelId="{B75EB758-BC5B-40A2-B0A5-1ADD3B36FE7B}" type="presParOf" srcId="{06BDB368-AA55-404F-92AB-733C9ABA7DE7}" destId="{14E2C515-51CC-4FEF-B8DB-189669D8FDF4}" srcOrd="1" destOrd="0" presId="urn:microsoft.com/office/officeart/2009/layout/CircleArrowProcess"/>
    <dgm:cxn modelId="{AC69103F-7E9D-4339-9359-0353F3B95AA1}" type="presParOf" srcId="{06BDB368-AA55-404F-92AB-733C9ABA7DE7}" destId="{746E004E-4031-4672-BC1F-A27E0D04D85F}" srcOrd="2" destOrd="0" presId="urn:microsoft.com/office/officeart/2009/layout/CircleArrowProcess"/>
    <dgm:cxn modelId="{9C0C56AF-BA30-4BDF-8EE6-F98741C488C8}" type="presParOf" srcId="{746E004E-4031-4672-BC1F-A27E0D04D85F}" destId="{AB1D9D3A-6882-4280-A521-C6E6312111AB}" srcOrd="0" destOrd="0" presId="urn:microsoft.com/office/officeart/2009/layout/CircleArrowProcess"/>
    <dgm:cxn modelId="{135A1502-256C-4F53-A550-1173711D092E}" type="presParOf" srcId="{06BDB368-AA55-404F-92AB-733C9ABA7DE7}" destId="{008E4D90-B038-4FB6-B3A2-7346BF012021}" srcOrd="3" destOrd="0" presId="urn:microsoft.com/office/officeart/2009/layout/CircleArrowProcess"/>
    <dgm:cxn modelId="{7DE988BC-C631-43E4-ABB3-67ED51C1BCB1}" type="presParOf" srcId="{06BDB368-AA55-404F-92AB-733C9ABA7DE7}" destId="{6D6C9DC0-3905-4E34-86F7-DEDDAC1931A2}" srcOrd="4" destOrd="0" presId="urn:microsoft.com/office/officeart/2009/layout/CircleArrowProcess"/>
    <dgm:cxn modelId="{C466E5B0-C94E-4184-A0E3-0A2FF94B2FF2}" type="presParOf" srcId="{6D6C9DC0-3905-4E34-86F7-DEDDAC1931A2}" destId="{24A5E94F-867B-4C93-9B92-C9EA217728B0}" srcOrd="0" destOrd="0" presId="urn:microsoft.com/office/officeart/2009/layout/CircleArrowProcess"/>
    <dgm:cxn modelId="{72AC627D-A60F-4164-865C-CC8449FBEF2D}" type="presParOf" srcId="{06BDB368-AA55-404F-92AB-733C9ABA7DE7}" destId="{18736BC8-CF28-4DD5-B30A-0369880C3ED9}" srcOrd="5" destOrd="0" presId="urn:microsoft.com/office/officeart/2009/layout/CircleArrowProcess"/>
    <dgm:cxn modelId="{2C98D389-7FBE-47B7-A821-F7749B506EBE}" type="presParOf" srcId="{06BDB368-AA55-404F-92AB-733C9ABA7DE7}" destId="{06A935E7-3CFE-48F9-87F3-D0A1AAD86545}" srcOrd="6" destOrd="0" presId="urn:microsoft.com/office/officeart/2009/layout/CircleArrowProcess"/>
    <dgm:cxn modelId="{1F7AEF51-F19F-41B8-B6E7-08F70F5AD190}" type="presParOf" srcId="{06A935E7-3CFE-48F9-87F3-D0A1AAD86545}" destId="{88D293E0-3AA3-48E3-800E-5E9CCF35484E}" srcOrd="0" destOrd="0" presId="urn:microsoft.com/office/officeart/2009/layout/CircleArrowProcess"/>
    <dgm:cxn modelId="{25CB5373-541A-42BB-8DAF-E79364FE1A45}" type="presParOf" srcId="{06BDB368-AA55-404F-92AB-733C9ABA7DE7}" destId="{FB18DD59-938C-42B0-A69B-157D1EEA82B1}" srcOrd="7" destOrd="0" presId="urn:microsoft.com/office/officeart/2009/layout/CircleArrowProcess"/>
  </dgm:cxnLst>
  <dgm:bg/>
  <dgm:whole/>
</dgm:dataModel>
</file>

<file path=ppt/diagrams/data2.xml><?xml version="1.0" encoding="utf-8"?>
<dgm:dataModel xmlns:dgm="http://schemas.openxmlformats.org/drawingml/2006/diagram" xmlns:a="http://schemas.openxmlformats.org/drawingml/2006/main">
  <dgm:ptLst>
    <dgm:pt modelId="{6D9F7F34-4845-4A9F-AF79-5BD525C4EFBC}" type="doc">
      <dgm:prSet loTypeId="urn:microsoft.com/office/officeart/2005/8/layout/gear1" loCatId="relationship" qsTypeId="urn:microsoft.com/office/officeart/2005/8/quickstyle/simple1" qsCatId="simple" csTypeId="urn:microsoft.com/office/officeart/2005/8/colors/accent1_2" csCatId="accent1" phldr="1"/>
      <dgm:spPr/>
    </dgm:pt>
    <dgm:pt modelId="{D06F927C-68DE-41A9-B3E1-CC0FFF586BFD}">
      <dgm:prSet phldrT="[Texto]"/>
      <dgm:spPr/>
      <dgm:t>
        <a:bodyPr/>
        <a:lstStyle/>
        <a:p>
          <a:r>
            <a:rPr lang="es-MX" dirty="0" smtClean="0"/>
            <a:t>Enunciados cortos</a:t>
          </a:r>
          <a:endParaRPr lang="es-MX" dirty="0"/>
        </a:p>
      </dgm:t>
    </dgm:pt>
    <dgm:pt modelId="{E34153B3-9A01-4DA2-9F2B-2A1F7CEE4750}" type="parTrans" cxnId="{47BCA753-FB40-4F2D-98BE-2682C6083F0C}">
      <dgm:prSet/>
      <dgm:spPr/>
      <dgm:t>
        <a:bodyPr/>
        <a:lstStyle/>
        <a:p>
          <a:endParaRPr lang="es-MX"/>
        </a:p>
      </dgm:t>
    </dgm:pt>
    <dgm:pt modelId="{99FD5227-EF1F-4DA4-8985-C29E2E1896F3}" type="sibTrans" cxnId="{47BCA753-FB40-4F2D-98BE-2682C6083F0C}">
      <dgm:prSet/>
      <dgm:spPr/>
      <dgm:t>
        <a:bodyPr/>
        <a:lstStyle/>
        <a:p>
          <a:endParaRPr lang="es-MX"/>
        </a:p>
      </dgm:t>
    </dgm:pt>
    <dgm:pt modelId="{18410AC3-4620-49E2-841F-A0D5A3B8FA92}">
      <dgm:prSet phldrT="[Texto]"/>
      <dgm:spPr/>
      <dgm:t>
        <a:bodyPr/>
        <a:lstStyle/>
        <a:p>
          <a:r>
            <a:rPr lang="es-MX" dirty="0" smtClean="0"/>
            <a:t>No hay método </a:t>
          </a:r>
          <a:endParaRPr lang="es-MX" dirty="0"/>
        </a:p>
      </dgm:t>
    </dgm:pt>
    <dgm:pt modelId="{2C2C6CCE-B065-43BD-B064-70E886956240}" type="parTrans" cxnId="{40BC29C1-E99A-47A5-99ED-B8A3CF98D4B6}">
      <dgm:prSet/>
      <dgm:spPr/>
      <dgm:t>
        <a:bodyPr/>
        <a:lstStyle/>
        <a:p>
          <a:endParaRPr lang="es-MX"/>
        </a:p>
      </dgm:t>
    </dgm:pt>
    <dgm:pt modelId="{82A03B15-EB7E-47BB-87DD-40985EFFD718}" type="sibTrans" cxnId="{40BC29C1-E99A-47A5-99ED-B8A3CF98D4B6}">
      <dgm:prSet/>
      <dgm:spPr/>
      <dgm:t>
        <a:bodyPr/>
        <a:lstStyle/>
        <a:p>
          <a:endParaRPr lang="es-MX"/>
        </a:p>
      </dgm:t>
    </dgm:pt>
    <dgm:pt modelId="{343B95F0-8142-4349-9F9B-BC1158A2C766}">
      <dgm:prSet phldrT="[Texto]"/>
      <dgm:spPr/>
      <dgm:t>
        <a:bodyPr/>
        <a:lstStyle/>
        <a:p>
          <a:r>
            <a:rPr lang="es-MX" dirty="0" smtClean="0"/>
            <a:t>No hay solución</a:t>
          </a:r>
          <a:endParaRPr lang="es-MX" dirty="0"/>
        </a:p>
      </dgm:t>
    </dgm:pt>
    <dgm:pt modelId="{EC0C1549-799D-49BB-99FC-624C48A38C04}" type="parTrans" cxnId="{3DB7BD0E-BBF9-4B85-B0DF-2B9E8F9FD5A3}">
      <dgm:prSet/>
      <dgm:spPr/>
      <dgm:t>
        <a:bodyPr/>
        <a:lstStyle/>
        <a:p>
          <a:endParaRPr lang="es-MX"/>
        </a:p>
      </dgm:t>
    </dgm:pt>
    <dgm:pt modelId="{5624CF6C-4DC1-408D-956B-AD5C415C6F2F}" type="sibTrans" cxnId="{3DB7BD0E-BBF9-4B85-B0DF-2B9E8F9FD5A3}">
      <dgm:prSet/>
      <dgm:spPr/>
      <dgm:t>
        <a:bodyPr/>
        <a:lstStyle/>
        <a:p>
          <a:endParaRPr lang="es-MX"/>
        </a:p>
      </dgm:t>
    </dgm:pt>
    <dgm:pt modelId="{C4160D93-54D0-4339-9147-1AB72806AD4C}" type="pres">
      <dgm:prSet presAssocID="{6D9F7F34-4845-4A9F-AF79-5BD525C4EFBC}" presName="composite" presStyleCnt="0">
        <dgm:presLayoutVars>
          <dgm:chMax val="3"/>
          <dgm:animLvl val="lvl"/>
          <dgm:resizeHandles val="exact"/>
        </dgm:presLayoutVars>
      </dgm:prSet>
      <dgm:spPr/>
    </dgm:pt>
    <dgm:pt modelId="{CDEEB9F8-1260-4B24-B09D-032B11149F00}" type="pres">
      <dgm:prSet presAssocID="{D06F927C-68DE-41A9-B3E1-CC0FFF586BFD}" presName="gear1" presStyleLbl="node1" presStyleIdx="0" presStyleCnt="3">
        <dgm:presLayoutVars>
          <dgm:chMax val="1"/>
          <dgm:bulletEnabled val="1"/>
        </dgm:presLayoutVars>
      </dgm:prSet>
      <dgm:spPr/>
      <dgm:t>
        <a:bodyPr/>
        <a:lstStyle/>
        <a:p>
          <a:endParaRPr lang="es-MX"/>
        </a:p>
      </dgm:t>
    </dgm:pt>
    <dgm:pt modelId="{F6993B26-70D8-4E1C-852E-39E56C19554D}" type="pres">
      <dgm:prSet presAssocID="{D06F927C-68DE-41A9-B3E1-CC0FFF586BFD}" presName="gear1srcNode" presStyleLbl="node1" presStyleIdx="0" presStyleCnt="3"/>
      <dgm:spPr/>
      <dgm:t>
        <a:bodyPr/>
        <a:lstStyle/>
        <a:p>
          <a:endParaRPr lang="es-MX"/>
        </a:p>
      </dgm:t>
    </dgm:pt>
    <dgm:pt modelId="{4A7B08E7-2E0C-4BCA-9C34-5764BB7231B7}" type="pres">
      <dgm:prSet presAssocID="{D06F927C-68DE-41A9-B3E1-CC0FFF586BFD}" presName="gear1dstNode" presStyleLbl="node1" presStyleIdx="0" presStyleCnt="3"/>
      <dgm:spPr/>
      <dgm:t>
        <a:bodyPr/>
        <a:lstStyle/>
        <a:p>
          <a:endParaRPr lang="es-MX"/>
        </a:p>
      </dgm:t>
    </dgm:pt>
    <dgm:pt modelId="{B26216F7-1662-4646-9A14-794000CE1A89}" type="pres">
      <dgm:prSet presAssocID="{18410AC3-4620-49E2-841F-A0D5A3B8FA92}" presName="gear2" presStyleLbl="node1" presStyleIdx="1" presStyleCnt="3">
        <dgm:presLayoutVars>
          <dgm:chMax val="1"/>
          <dgm:bulletEnabled val="1"/>
        </dgm:presLayoutVars>
      </dgm:prSet>
      <dgm:spPr/>
      <dgm:t>
        <a:bodyPr/>
        <a:lstStyle/>
        <a:p>
          <a:endParaRPr lang="es-MX"/>
        </a:p>
      </dgm:t>
    </dgm:pt>
    <dgm:pt modelId="{2EF7C17C-DF55-45CC-9C02-6D77F75A24C4}" type="pres">
      <dgm:prSet presAssocID="{18410AC3-4620-49E2-841F-A0D5A3B8FA92}" presName="gear2srcNode" presStyleLbl="node1" presStyleIdx="1" presStyleCnt="3"/>
      <dgm:spPr/>
      <dgm:t>
        <a:bodyPr/>
        <a:lstStyle/>
        <a:p>
          <a:endParaRPr lang="es-MX"/>
        </a:p>
      </dgm:t>
    </dgm:pt>
    <dgm:pt modelId="{F3683079-D7C8-40C1-9C3C-94C5D09C9CC3}" type="pres">
      <dgm:prSet presAssocID="{18410AC3-4620-49E2-841F-A0D5A3B8FA92}" presName="gear2dstNode" presStyleLbl="node1" presStyleIdx="1" presStyleCnt="3"/>
      <dgm:spPr/>
      <dgm:t>
        <a:bodyPr/>
        <a:lstStyle/>
        <a:p>
          <a:endParaRPr lang="es-MX"/>
        </a:p>
      </dgm:t>
    </dgm:pt>
    <dgm:pt modelId="{6FFF882D-A6A1-484B-8A69-C6E6599F30A9}" type="pres">
      <dgm:prSet presAssocID="{343B95F0-8142-4349-9F9B-BC1158A2C766}" presName="gear3" presStyleLbl="node1" presStyleIdx="2" presStyleCnt="3"/>
      <dgm:spPr/>
      <dgm:t>
        <a:bodyPr/>
        <a:lstStyle/>
        <a:p>
          <a:endParaRPr lang="es-MX"/>
        </a:p>
      </dgm:t>
    </dgm:pt>
    <dgm:pt modelId="{401F07CD-3336-4BDC-99E4-BA2F495C8485}" type="pres">
      <dgm:prSet presAssocID="{343B95F0-8142-4349-9F9B-BC1158A2C766}" presName="gear3tx" presStyleLbl="node1" presStyleIdx="2" presStyleCnt="3">
        <dgm:presLayoutVars>
          <dgm:chMax val="1"/>
          <dgm:bulletEnabled val="1"/>
        </dgm:presLayoutVars>
      </dgm:prSet>
      <dgm:spPr/>
      <dgm:t>
        <a:bodyPr/>
        <a:lstStyle/>
        <a:p>
          <a:endParaRPr lang="es-MX"/>
        </a:p>
      </dgm:t>
    </dgm:pt>
    <dgm:pt modelId="{A080739B-4159-43BC-84D6-E802E83123B0}" type="pres">
      <dgm:prSet presAssocID="{343B95F0-8142-4349-9F9B-BC1158A2C766}" presName="gear3srcNode" presStyleLbl="node1" presStyleIdx="2" presStyleCnt="3"/>
      <dgm:spPr/>
      <dgm:t>
        <a:bodyPr/>
        <a:lstStyle/>
        <a:p>
          <a:endParaRPr lang="es-MX"/>
        </a:p>
      </dgm:t>
    </dgm:pt>
    <dgm:pt modelId="{7410C82C-C842-49FC-AB3E-C87DB08D1082}" type="pres">
      <dgm:prSet presAssocID="{343B95F0-8142-4349-9F9B-BC1158A2C766}" presName="gear3dstNode" presStyleLbl="node1" presStyleIdx="2" presStyleCnt="3"/>
      <dgm:spPr/>
      <dgm:t>
        <a:bodyPr/>
        <a:lstStyle/>
        <a:p>
          <a:endParaRPr lang="es-MX"/>
        </a:p>
      </dgm:t>
    </dgm:pt>
    <dgm:pt modelId="{B781DC43-8EEB-4757-849D-C1BA8D40B589}" type="pres">
      <dgm:prSet presAssocID="{99FD5227-EF1F-4DA4-8985-C29E2E1896F3}" presName="connector1" presStyleLbl="sibTrans2D1" presStyleIdx="0" presStyleCnt="3"/>
      <dgm:spPr/>
      <dgm:t>
        <a:bodyPr/>
        <a:lstStyle/>
        <a:p>
          <a:endParaRPr lang="es-MX"/>
        </a:p>
      </dgm:t>
    </dgm:pt>
    <dgm:pt modelId="{1B92543A-E898-4302-BD2C-39D2078DFF43}" type="pres">
      <dgm:prSet presAssocID="{82A03B15-EB7E-47BB-87DD-40985EFFD718}" presName="connector2" presStyleLbl="sibTrans2D1" presStyleIdx="1" presStyleCnt="3"/>
      <dgm:spPr/>
      <dgm:t>
        <a:bodyPr/>
        <a:lstStyle/>
        <a:p>
          <a:endParaRPr lang="es-MX"/>
        </a:p>
      </dgm:t>
    </dgm:pt>
    <dgm:pt modelId="{68D642B4-0409-4D25-9B9F-735AB35B8A3D}" type="pres">
      <dgm:prSet presAssocID="{5624CF6C-4DC1-408D-956B-AD5C415C6F2F}" presName="connector3" presStyleLbl="sibTrans2D1" presStyleIdx="2" presStyleCnt="3"/>
      <dgm:spPr/>
      <dgm:t>
        <a:bodyPr/>
        <a:lstStyle/>
        <a:p>
          <a:endParaRPr lang="es-MX"/>
        </a:p>
      </dgm:t>
    </dgm:pt>
  </dgm:ptLst>
  <dgm:cxnLst>
    <dgm:cxn modelId="{47BCA753-FB40-4F2D-98BE-2682C6083F0C}" srcId="{6D9F7F34-4845-4A9F-AF79-5BD525C4EFBC}" destId="{D06F927C-68DE-41A9-B3E1-CC0FFF586BFD}" srcOrd="0" destOrd="0" parTransId="{E34153B3-9A01-4DA2-9F2B-2A1F7CEE4750}" sibTransId="{99FD5227-EF1F-4DA4-8985-C29E2E1896F3}"/>
    <dgm:cxn modelId="{85EC1CEA-09D5-445B-B38F-A6D1404D2C7B}" type="presOf" srcId="{18410AC3-4620-49E2-841F-A0D5A3B8FA92}" destId="{F3683079-D7C8-40C1-9C3C-94C5D09C9CC3}" srcOrd="2" destOrd="0" presId="urn:microsoft.com/office/officeart/2005/8/layout/gear1"/>
    <dgm:cxn modelId="{27CB600E-B3AF-4367-B3FC-74DAA8D044D8}" type="presOf" srcId="{D06F927C-68DE-41A9-B3E1-CC0FFF586BFD}" destId="{4A7B08E7-2E0C-4BCA-9C34-5764BB7231B7}" srcOrd="2" destOrd="0" presId="urn:microsoft.com/office/officeart/2005/8/layout/gear1"/>
    <dgm:cxn modelId="{0657AF27-8AE9-43D5-A305-5C77C30ACE40}" type="presOf" srcId="{D06F927C-68DE-41A9-B3E1-CC0FFF586BFD}" destId="{CDEEB9F8-1260-4B24-B09D-032B11149F00}" srcOrd="0" destOrd="0" presId="urn:microsoft.com/office/officeart/2005/8/layout/gear1"/>
    <dgm:cxn modelId="{40BC29C1-E99A-47A5-99ED-B8A3CF98D4B6}" srcId="{6D9F7F34-4845-4A9F-AF79-5BD525C4EFBC}" destId="{18410AC3-4620-49E2-841F-A0D5A3B8FA92}" srcOrd="1" destOrd="0" parTransId="{2C2C6CCE-B065-43BD-B064-70E886956240}" sibTransId="{82A03B15-EB7E-47BB-87DD-40985EFFD718}"/>
    <dgm:cxn modelId="{A50B86E1-3D8C-4548-9860-14DB0DDDF73B}" type="presOf" srcId="{343B95F0-8142-4349-9F9B-BC1158A2C766}" destId="{401F07CD-3336-4BDC-99E4-BA2F495C8485}" srcOrd="1" destOrd="0" presId="urn:microsoft.com/office/officeart/2005/8/layout/gear1"/>
    <dgm:cxn modelId="{623B6E3C-B387-411C-BD23-3F326DE1BBA5}" type="presOf" srcId="{D06F927C-68DE-41A9-B3E1-CC0FFF586BFD}" destId="{F6993B26-70D8-4E1C-852E-39E56C19554D}" srcOrd="1" destOrd="0" presId="urn:microsoft.com/office/officeart/2005/8/layout/gear1"/>
    <dgm:cxn modelId="{9C74C169-CF89-4B92-BA8F-71400BF77079}" type="presOf" srcId="{6D9F7F34-4845-4A9F-AF79-5BD525C4EFBC}" destId="{C4160D93-54D0-4339-9147-1AB72806AD4C}" srcOrd="0" destOrd="0" presId="urn:microsoft.com/office/officeart/2005/8/layout/gear1"/>
    <dgm:cxn modelId="{CB03EB42-9EC5-4033-820E-411D9AC3072C}" type="presOf" srcId="{82A03B15-EB7E-47BB-87DD-40985EFFD718}" destId="{1B92543A-E898-4302-BD2C-39D2078DFF43}" srcOrd="0" destOrd="0" presId="urn:microsoft.com/office/officeart/2005/8/layout/gear1"/>
    <dgm:cxn modelId="{7E421E7C-BFAD-434C-90D1-5651D7843038}" type="presOf" srcId="{343B95F0-8142-4349-9F9B-BC1158A2C766}" destId="{7410C82C-C842-49FC-AB3E-C87DB08D1082}" srcOrd="3" destOrd="0" presId="urn:microsoft.com/office/officeart/2005/8/layout/gear1"/>
    <dgm:cxn modelId="{D7113DAF-E3F2-4503-83C3-2ECDD629959D}" type="presOf" srcId="{99FD5227-EF1F-4DA4-8985-C29E2E1896F3}" destId="{B781DC43-8EEB-4757-849D-C1BA8D40B589}" srcOrd="0" destOrd="0" presId="urn:microsoft.com/office/officeart/2005/8/layout/gear1"/>
    <dgm:cxn modelId="{27007E43-80A4-4C5B-A01D-E8A9522242E6}" type="presOf" srcId="{18410AC3-4620-49E2-841F-A0D5A3B8FA92}" destId="{2EF7C17C-DF55-45CC-9C02-6D77F75A24C4}" srcOrd="1" destOrd="0" presId="urn:microsoft.com/office/officeart/2005/8/layout/gear1"/>
    <dgm:cxn modelId="{3DB7BD0E-BBF9-4B85-B0DF-2B9E8F9FD5A3}" srcId="{6D9F7F34-4845-4A9F-AF79-5BD525C4EFBC}" destId="{343B95F0-8142-4349-9F9B-BC1158A2C766}" srcOrd="2" destOrd="0" parTransId="{EC0C1549-799D-49BB-99FC-624C48A38C04}" sibTransId="{5624CF6C-4DC1-408D-956B-AD5C415C6F2F}"/>
    <dgm:cxn modelId="{4E4EFB98-B449-4F75-BB71-BB2AA4E5A5CE}" type="presOf" srcId="{5624CF6C-4DC1-408D-956B-AD5C415C6F2F}" destId="{68D642B4-0409-4D25-9B9F-735AB35B8A3D}" srcOrd="0" destOrd="0" presId="urn:microsoft.com/office/officeart/2005/8/layout/gear1"/>
    <dgm:cxn modelId="{B47D57B1-9A13-49CB-B3AB-86AB417CBA66}" type="presOf" srcId="{18410AC3-4620-49E2-841F-A0D5A3B8FA92}" destId="{B26216F7-1662-4646-9A14-794000CE1A89}" srcOrd="0" destOrd="0" presId="urn:microsoft.com/office/officeart/2005/8/layout/gear1"/>
    <dgm:cxn modelId="{C15127B3-C9CE-4B43-87D2-E01CF0BCBD25}" type="presOf" srcId="{343B95F0-8142-4349-9F9B-BC1158A2C766}" destId="{6FFF882D-A6A1-484B-8A69-C6E6599F30A9}" srcOrd="0" destOrd="0" presId="urn:microsoft.com/office/officeart/2005/8/layout/gear1"/>
    <dgm:cxn modelId="{29BB11E3-425A-4B9A-A275-C4D9D2056C18}" type="presOf" srcId="{343B95F0-8142-4349-9F9B-BC1158A2C766}" destId="{A080739B-4159-43BC-84D6-E802E83123B0}" srcOrd="2" destOrd="0" presId="urn:microsoft.com/office/officeart/2005/8/layout/gear1"/>
    <dgm:cxn modelId="{0BF0565D-D71A-4A51-97A5-DB17DE25EF37}" type="presParOf" srcId="{C4160D93-54D0-4339-9147-1AB72806AD4C}" destId="{CDEEB9F8-1260-4B24-B09D-032B11149F00}" srcOrd="0" destOrd="0" presId="urn:microsoft.com/office/officeart/2005/8/layout/gear1"/>
    <dgm:cxn modelId="{37D76452-9552-42D4-A296-742C28064567}" type="presParOf" srcId="{C4160D93-54D0-4339-9147-1AB72806AD4C}" destId="{F6993B26-70D8-4E1C-852E-39E56C19554D}" srcOrd="1" destOrd="0" presId="urn:microsoft.com/office/officeart/2005/8/layout/gear1"/>
    <dgm:cxn modelId="{C5B4BD28-DB6B-490A-AF3B-CE5251986BFD}" type="presParOf" srcId="{C4160D93-54D0-4339-9147-1AB72806AD4C}" destId="{4A7B08E7-2E0C-4BCA-9C34-5764BB7231B7}" srcOrd="2" destOrd="0" presId="urn:microsoft.com/office/officeart/2005/8/layout/gear1"/>
    <dgm:cxn modelId="{350280B5-D4B2-4F75-8401-3D12B551E452}" type="presParOf" srcId="{C4160D93-54D0-4339-9147-1AB72806AD4C}" destId="{B26216F7-1662-4646-9A14-794000CE1A89}" srcOrd="3" destOrd="0" presId="urn:microsoft.com/office/officeart/2005/8/layout/gear1"/>
    <dgm:cxn modelId="{4E3A6FA6-C6EB-4EF0-B77B-154A58540BE9}" type="presParOf" srcId="{C4160D93-54D0-4339-9147-1AB72806AD4C}" destId="{2EF7C17C-DF55-45CC-9C02-6D77F75A24C4}" srcOrd="4" destOrd="0" presId="urn:microsoft.com/office/officeart/2005/8/layout/gear1"/>
    <dgm:cxn modelId="{70E83645-3A71-4B68-9364-044F97D7599A}" type="presParOf" srcId="{C4160D93-54D0-4339-9147-1AB72806AD4C}" destId="{F3683079-D7C8-40C1-9C3C-94C5D09C9CC3}" srcOrd="5" destOrd="0" presId="urn:microsoft.com/office/officeart/2005/8/layout/gear1"/>
    <dgm:cxn modelId="{D8019139-120A-4298-82F3-BD7D41984B38}" type="presParOf" srcId="{C4160D93-54D0-4339-9147-1AB72806AD4C}" destId="{6FFF882D-A6A1-484B-8A69-C6E6599F30A9}" srcOrd="6" destOrd="0" presId="urn:microsoft.com/office/officeart/2005/8/layout/gear1"/>
    <dgm:cxn modelId="{19A806C5-B44A-4D8A-8A43-46CD8B9259B2}" type="presParOf" srcId="{C4160D93-54D0-4339-9147-1AB72806AD4C}" destId="{401F07CD-3336-4BDC-99E4-BA2F495C8485}" srcOrd="7" destOrd="0" presId="urn:microsoft.com/office/officeart/2005/8/layout/gear1"/>
    <dgm:cxn modelId="{0215E568-64BA-42D8-8CE3-EBF643ACD75D}" type="presParOf" srcId="{C4160D93-54D0-4339-9147-1AB72806AD4C}" destId="{A080739B-4159-43BC-84D6-E802E83123B0}" srcOrd="8" destOrd="0" presId="urn:microsoft.com/office/officeart/2005/8/layout/gear1"/>
    <dgm:cxn modelId="{9DEB231E-0B76-4964-894E-09FAD3FA3E3E}" type="presParOf" srcId="{C4160D93-54D0-4339-9147-1AB72806AD4C}" destId="{7410C82C-C842-49FC-AB3E-C87DB08D1082}" srcOrd="9" destOrd="0" presId="urn:microsoft.com/office/officeart/2005/8/layout/gear1"/>
    <dgm:cxn modelId="{2885C171-E926-4A62-8E79-96586F047F45}" type="presParOf" srcId="{C4160D93-54D0-4339-9147-1AB72806AD4C}" destId="{B781DC43-8EEB-4757-849D-C1BA8D40B589}" srcOrd="10" destOrd="0" presId="urn:microsoft.com/office/officeart/2005/8/layout/gear1"/>
    <dgm:cxn modelId="{56232799-4596-4A4A-A386-53F06A411A3F}" type="presParOf" srcId="{C4160D93-54D0-4339-9147-1AB72806AD4C}" destId="{1B92543A-E898-4302-BD2C-39D2078DFF43}" srcOrd="11" destOrd="0" presId="urn:microsoft.com/office/officeart/2005/8/layout/gear1"/>
    <dgm:cxn modelId="{F0EBCDC1-779E-4CDE-89AF-AB8A2FDFCB25}" type="presParOf" srcId="{C4160D93-54D0-4339-9147-1AB72806AD4C}" destId="{68D642B4-0409-4D25-9B9F-735AB35B8A3D}" srcOrd="12" destOrd="0" presId="urn:microsoft.com/office/officeart/2005/8/layout/gear1"/>
  </dgm:cxnLst>
  <dgm:bg/>
  <dgm:whole/>
</dgm:dataModel>
</file>

<file path=ppt/diagrams/data3.xml><?xml version="1.0" encoding="utf-8"?>
<dgm:dataModel xmlns:dgm="http://schemas.openxmlformats.org/drawingml/2006/diagram" xmlns:a="http://schemas.openxmlformats.org/drawingml/2006/main">
  <dgm:ptLst>
    <dgm:pt modelId="{D4227234-8C3E-4BD9-BABE-23E99EFD4D5E}"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es-MX"/>
        </a:p>
      </dgm:t>
    </dgm:pt>
    <dgm:pt modelId="{5636FF9F-70F9-430A-932B-FF12F9C9F1C2}">
      <dgm:prSet phldrT="[Texto]"/>
      <dgm:spPr/>
      <dgm:t>
        <a:bodyPr/>
        <a:lstStyle/>
        <a:p>
          <a:r>
            <a:rPr lang="es-MX" dirty="0" smtClean="0"/>
            <a:t>Situaciones de identificar</a:t>
          </a:r>
          <a:endParaRPr lang="es-MX" dirty="0"/>
        </a:p>
      </dgm:t>
    </dgm:pt>
    <dgm:pt modelId="{F967D08C-019D-4834-A15A-48CC0CA2650B}" type="parTrans" cxnId="{CA73B7C4-995A-41A6-B665-3FB258AC12D9}">
      <dgm:prSet/>
      <dgm:spPr/>
      <dgm:t>
        <a:bodyPr/>
        <a:lstStyle/>
        <a:p>
          <a:endParaRPr lang="es-MX"/>
        </a:p>
      </dgm:t>
    </dgm:pt>
    <dgm:pt modelId="{17DA5096-1748-460F-9059-57282B90DBAD}" type="sibTrans" cxnId="{CA73B7C4-995A-41A6-B665-3FB258AC12D9}">
      <dgm:prSet/>
      <dgm:spPr/>
      <dgm:t>
        <a:bodyPr/>
        <a:lstStyle/>
        <a:p>
          <a:endParaRPr lang="es-MX"/>
        </a:p>
      </dgm:t>
    </dgm:pt>
    <dgm:pt modelId="{66EF6B7E-F5AD-4D17-9938-E1CC48513A7F}">
      <dgm:prSet phldrT="[Texto]"/>
      <dgm:spPr/>
      <dgm:t>
        <a:bodyPr/>
        <a:lstStyle/>
        <a:p>
          <a:r>
            <a:rPr lang="es-MX" dirty="0" smtClean="0"/>
            <a:t>Solucionar problemas </a:t>
          </a:r>
          <a:endParaRPr lang="es-MX" dirty="0"/>
        </a:p>
      </dgm:t>
    </dgm:pt>
    <dgm:pt modelId="{BEE7459F-2B82-4423-9E3E-C16BBE7B5142}" type="parTrans" cxnId="{F6E2F982-8109-4299-9010-8F6519B83229}">
      <dgm:prSet/>
      <dgm:spPr/>
      <dgm:t>
        <a:bodyPr/>
        <a:lstStyle/>
        <a:p>
          <a:endParaRPr lang="es-MX"/>
        </a:p>
      </dgm:t>
    </dgm:pt>
    <dgm:pt modelId="{C2A4CF89-634C-465F-BD50-F4D1CFEDF7A7}" type="sibTrans" cxnId="{F6E2F982-8109-4299-9010-8F6519B83229}">
      <dgm:prSet/>
      <dgm:spPr/>
      <dgm:t>
        <a:bodyPr/>
        <a:lstStyle/>
        <a:p>
          <a:endParaRPr lang="es-MX"/>
        </a:p>
      </dgm:t>
    </dgm:pt>
    <dgm:pt modelId="{0774816F-D4C7-4DDA-978E-CE59D4D79F98}">
      <dgm:prSet phldrT="[Texto]"/>
      <dgm:spPr/>
      <dgm:t>
        <a:bodyPr/>
        <a:lstStyle/>
        <a:p>
          <a:r>
            <a:rPr lang="es-MX" dirty="0" smtClean="0"/>
            <a:t>Favorecer la </a:t>
          </a:r>
          <a:r>
            <a:rPr lang="es-MX" dirty="0" err="1" smtClean="0"/>
            <a:t>asimilacion</a:t>
          </a:r>
          <a:endParaRPr lang="es-MX" dirty="0"/>
        </a:p>
      </dgm:t>
    </dgm:pt>
    <dgm:pt modelId="{FC5362D6-D99C-4532-B614-2E9F834E9346}" type="parTrans" cxnId="{E2B10B9C-419E-4A39-9F58-83F5061DD8B1}">
      <dgm:prSet/>
      <dgm:spPr/>
      <dgm:t>
        <a:bodyPr/>
        <a:lstStyle/>
        <a:p>
          <a:endParaRPr lang="es-MX"/>
        </a:p>
      </dgm:t>
    </dgm:pt>
    <dgm:pt modelId="{119610FE-509D-4DBA-B332-DBD13E8D4DE0}" type="sibTrans" cxnId="{E2B10B9C-419E-4A39-9F58-83F5061DD8B1}">
      <dgm:prSet/>
      <dgm:spPr/>
      <dgm:t>
        <a:bodyPr/>
        <a:lstStyle/>
        <a:p>
          <a:endParaRPr lang="es-MX"/>
        </a:p>
      </dgm:t>
    </dgm:pt>
    <dgm:pt modelId="{407F41AD-5434-43DF-B92B-60E7E1BB92E7}" type="pres">
      <dgm:prSet presAssocID="{D4227234-8C3E-4BD9-BABE-23E99EFD4D5E}" presName="Name0" presStyleCnt="0">
        <dgm:presLayoutVars>
          <dgm:chMax val="7"/>
          <dgm:chPref val="7"/>
          <dgm:dir/>
          <dgm:animLvl val="lvl"/>
        </dgm:presLayoutVars>
      </dgm:prSet>
      <dgm:spPr/>
      <dgm:t>
        <a:bodyPr/>
        <a:lstStyle/>
        <a:p>
          <a:endParaRPr lang="es-MX"/>
        </a:p>
      </dgm:t>
    </dgm:pt>
    <dgm:pt modelId="{82EDA5C0-7415-4376-81AD-B8AB190C8068}" type="pres">
      <dgm:prSet presAssocID="{5636FF9F-70F9-430A-932B-FF12F9C9F1C2}" presName="Accent1" presStyleCnt="0"/>
      <dgm:spPr/>
    </dgm:pt>
    <dgm:pt modelId="{940F5661-2DFD-4BB3-82B9-E5E3245965F0}" type="pres">
      <dgm:prSet presAssocID="{5636FF9F-70F9-430A-932B-FF12F9C9F1C2}" presName="Accent" presStyleLbl="node1" presStyleIdx="0" presStyleCnt="3"/>
      <dgm:spPr/>
    </dgm:pt>
    <dgm:pt modelId="{13DF6814-8BBA-4327-821F-3664D6FF2C16}" type="pres">
      <dgm:prSet presAssocID="{5636FF9F-70F9-430A-932B-FF12F9C9F1C2}" presName="Parent1" presStyleLbl="revTx" presStyleIdx="0" presStyleCnt="3">
        <dgm:presLayoutVars>
          <dgm:chMax val="1"/>
          <dgm:chPref val="1"/>
          <dgm:bulletEnabled val="1"/>
        </dgm:presLayoutVars>
      </dgm:prSet>
      <dgm:spPr/>
      <dgm:t>
        <a:bodyPr/>
        <a:lstStyle/>
        <a:p>
          <a:endParaRPr lang="es-MX"/>
        </a:p>
      </dgm:t>
    </dgm:pt>
    <dgm:pt modelId="{47FE5936-5C11-42C5-B7CD-5040D90AE897}" type="pres">
      <dgm:prSet presAssocID="{66EF6B7E-F5AD-4D17-9938-E1CC48513A7F}" presName="Accent2" presStyleCnt="0"/>
      <dgm:spPr/>
    </dgm:pt>
    <dgm:pt modelId="{4A1BB32D-0787-4787-A4D3-D0DE7AADD208}" type="pres">
      <dgm:prSet presAssocID="{66EF6B7E-F5AD-4D17-9938-E1CC48513A7F}" presName="Accent" presStyleLbl="node1" presStyleIdx="1" presStyleCnt="3"/>
      <dgm:spPr/>
    </dgm:pt>
    <dgm:pt modelId="{4DA8CD42-5850-4151-9D41-0D264EE72592}" type="pres">
      <dgm:prSet presAssocID="{66EF6B7E-F5AD-4D17-9938-E1CC48513A7F}" presName="Parent2" presStyleLbl="revTx" presStyleIdx="1" presStyleCnt="3">
        <dgm:presLayoutVars>
          <dgm:chMax val="1"/>
          <dgm:chPref val="1"/>
          <dgm:bulletEnabled val="1"/>
        </dgm:presLayoutVars>
      </dgm:prSet>
      <dgm:spPr/>
      <dgm:t>
        <a:bodyPr/>
        <a:lstStyle/>
        <a:p>
          <a:endParaRPr lang="es-MX"/>
        </a:p>
      </dgm:t>
    </dgm:pt>
    <dgm:pt modelId="{C78D491D-DA53-469A-A198-A95A27C87A20}" type="pres">
      <dgm:prSet presAssocID="{0774816F-D4C7-4DDA-978E-CE59D4D79F98}" presName="Accent3" presStyleCnt="0"/>
      <dgm:spPr/>
    </dgm:pt>
    <dgm:pt modelId="{FE4AB789-FDAF-4A38-8DDC-27A47862BD01}" type="pres">
      <dgm:prSet presAssocID="{0774816F-D4C7-4DDA-978E-CE59D4D79F98}" presName="Accent" presStyleLbl="node1" presStyleIdx="2" presStyleCnt="3"/>
      <dgm:spPr/>
    </dgm:pt>
    <dgm:pt modelId="{B2A2EA04-3BB4-4117-BA5C-F9A6F438E647}" type="pres">
      <dgm:prSet presAssocID="{0774816F-D4C7-4DDA-978E-CE59D4D79F98}" presName="Parent3" presStyleLbl="revTx" presStyleIdx="2" presStyleCnt="3">
        <dgm:presLayoutVars>
          <dgm:chMax val="1"/>
          <dgm:chPref val="1"/>
          <dgm:bulletEnabled val="1"/>
        </dgm:presLayoutVars>
      </dgm:prSet>
      <dgm:spPr/>
      <dgm:t>
        <a:bodyPr/>
        <a:lstStyle/>
        <a:p>
          <a:endParaRPr lang="es-MX"/>
        </a:p>
      </dgm:t>
    </dgm:pt>
  </dgm:ptLst>
  <dgm:cxnLst>
    <dgm:cxn modelId="{6272AC16-4A0B-45EA-8265-A404EDE8E52E}" type="presOf" srcId="{0774816F-D4C7-4DDA-978E-CE59D4D79F98}" destId="{B2A2EA04-3BB4-4117-BA5C-F9A6F438E647}" srcOrd="0" destOrd="0" presId="urn:microsoft.com/office/officeart/2009/layout/CircleArrowProcess"/>
    <dgm:cxn modelId="{7EB40601-7B49-46BB-A136-B01CBE1D54F0}" type="presOf" srcId="{66EF6B7E-F5AD-4D17-9938-E1CC48513A7F}" destId="{4DA8CD42-5850-4151-9D41-0D264EE72592}" srcOrd="0" destOrd="0" presId="urn:microsoft.com/office/officeart/2009/layout/CircleArrowProcess"/>
    <dgm:cxn modelId="{F6E2F982-8109-4299-9010-8F6519B83229}" srcId="{D4227234-8C3E-4BD9-BABE-23E99EFD4D5E}" destId="{66EF6B7E-F5AD-4D17-9938-E1CC48513A7F}" srcOrd="1" destOrd="0" parTransId="{BEE7459F-2B82-4423-9E3E-C16BBE7B5142}" sibTransId="{C2A4CF89-634C-465F-BD50-F4D1CFEDF7A7}"/>
    <dgm:cxn modelId="{282F794B-BAC5-4DCB-BB99-CAFA52B77821}" type="presOf" srcId="{5636FF9F-70F9-430A-932B-FF12F9C9F1C2}" destId="{13DF6814-8BBA-4327-821F-3664D6FF2C16}" srcOrd="0" destOrd="0" presId="urn:microsoft.com/office/officeart/2009/layout/CircleArrowProcess"/>
    <dgm:cxn modelId="{CA73B7C4-995A-41A6-B665-3FB258AC12D9}" srcId="{D4227234-8C3E-4BD9-BABE-23E99EFD4D5E}" destId="{5636FF9F-70F9-430A-932B-FF12F9C9F1C2}" srcOrd="0" destOrd="0" parTransId="{F967D08C-019D-4834-A15A-48CC0CA2650B}" sibTransId="{17DA5096-1748-460F-9059-57282B90DBAD}"/>
    <dgm:cxn modelId="{E2B10B9C-419E-4A39-9F58-83F5061DD8B1}" srcId="{D4227234-8C3E-4BD9-BABE-23E99EFD4D5E}" destId="{0774816F-D4C7-4DDA-978E-CE59D4D79F98}" srcOrd="2" destOrd="0" parTransId="{FC5362D6-D99C-4532-B614-2E9F834E9346}" sibTransId="{119610FE-509D-4DBA-B332-DBD13E8D4DE0}"/>
    <dgm:cxn modelId="{A4D63008-9594-44E6-BD04-EC995F31FB37}" type="presOf" srcId="{D4227234-8C3E-4BD9-BABE-23E99EFD4D5E}" destId="{407F41AD-5434-43DF-B92B-60E7E1BB92E7}" srcOrd="0" destOrd="0" presId="urn:microsoft.com/office/officeart/2009/layout/CircleArrowProcess"/>
    <dgm:cxn modelId="{D64FBFF6-2BE9-48E9-BBA8-F8C60E8844E2}" type="presParOf" srcId="{407F41AD-5434-43DF-B92B-60E7E1BB92E7}" destId="{82EDA5C0-7415-4376-81AD-B8AB190C8068}" srcOrd="0" destOrd="0" presId="urn:microsoft.com/office/officeart/2009/layout/CircleArrowProcess"/>
    <dgm:cxn modelId="{33A65CD4-7040-434F-9A7E-607338341FC6}" type="presParOf" srcId="{82EDA5C0-7415-4376-81AD-B8AB190C8068}" destId="{940F5661-2DFD-4BB3-82B9-E5E3245965F0}" srcOrd="0" destOrd="0" presId="urn:microsoft.com/office/officeart/2009/layout/CircleArrowProcess"/>
    <dgm:cxn modelId="{8135182C-70FC-4BC1-BAFF-53D954636A68}" type="presParOf" srcId="{407F41AD-5434-43DF-B92B-60E7E1BB92E7}" destId="{13DF6814-8BBA-4327-821F-3664D6FF2C16}" srcOrd="1" destOrd="0" presId="urn:microsoft.com/office/officeart/2009/layout/CircleArrowProcess"/>
    <dgm:cxn modelId="{41ADB923-5D08-4CCE-812C-77829CD4E1D5}" type="presParOf" srcId="{407F41AD-5434-43DF-B92B-60E7E1BB92E7}" destId="{47FE5936-5C11-42C5-B7CD-5040D90AE897}" srcOrd="2" destOrd="0" presId="urn:microsoft.com/office/officeart/2009/layout/CircleArrowProcess"/>
    <dgm:cxn modelId="{D6A3039F-CC87-4636-BA66-EA7E6B813B3B}" type="presParOf" srcId="{47FE5936-5C11-42C5-B7CD-5040D90AE897}" destId="{4A1BB32D-0787-4787-A4D3-D0DE7AADD208}" srcOrd="0" destOrd="0" presId="urn:microsoft.com/office/officeart/2009/layout/CircleArrowProcess"/>
    <dgm:cxn modelId="{3661515E-D268-48DF-8579-E41C5415888A}" type="presParOf" srcId="{407F41AD-5434-43DF-B92B-60E7E1BB92E7}" destId="{4DA8CD42-5850-4151-9D41-0D264EE72592}" srcOrd="3" destOrd="0" presId="urn:microsoft.com/office/officeart/2009/layout/CircleArrowProcess"/>
    <dgm:cxn modelId="{860F946C-3B07-40C1-A942-19236872E86C}" type="presParOf" srcId="{407F41AD-5434-43DF-B92B-60E7E1BB92E7}" destId="{C78D491D-DA53-469A-A198-A95A27C87A20}" srcOrd="4" destOrd="0" presId="urn:microsoft.com/office/officeart/2009/layout/CircleArrowProcess"/>
    <dgm:cxn modelId="{38C80F9A-1706-4297-848F-DD3BA17EA0A4}" type="presParOf" srcId="{C78D491D-DA53-469A-A198-A95A27C87A20}" destId="{FE4AB789-FDAF-4A38-8DDC-27A47862BD01}" srcOrd="0" destOrd="0" presId="urn:microsoft.com/office/officeart/2009/layout/CircleArrowProcess"/>
    <dgm:cxn modelId="{CC914EB6-AF1D-45E3-A084-6FEB330FB871}" type="presParOf" srcId="{407F41AD-5434-43DF-B92B-60E7E1BB92E7}" destId="{B2A2EA04-3BB4-4117-BA5C-F9A6F438E647}" srcOrd="5" destOrd="0" presId="urn:microsoft.com/office/officeart/2009/layout/CircleArrowProcess"/>
  </dgm:cxnLst>
  <dgm:bg/>
  <dgm:whole/>
</dgm:dataModel>
</file>

<file path=ppt/diagrams/data4.xml><?xml version="1.0" encoding="utf-8"?>
<dgm:dataModel xmlns:dgm="http://schemas.openxmlformats.org/drawingml/2006/diagram" xmlns:a="http://schemas.openxmlformats.org/drawingml/2006/main">
  <dgm:ptLst>
    <dgm:pt modelId="{902DEB95-282A-4692-8358-92020AD7A86F}" type="doc">
      <dgm:prSet loTypeId="urn:microsoft.com/office/officeart/2005/8/layout/process5" loCatId="process" qsTypeId="urn:microsoft.com/office/officeart/2005/8/quickstyle/simple1" qsCatId="simple" csTypeId="urn:microsoft.com/office/officeart/2005/8/colors/colorful5" csCatId="colorful" phldr="1"/>
      <dgm:spPr/>
      <dgm:t>
        <a:bodyPr/>
        <a:lstStyle/>
        <a:p>
          <a:endParaRPr lang="es-MX"/>
        </a:p>
      </dgm:t>
    </dgm:pt>
    <dgm:pt modelId="{92C3DD67-1373-4B17-A290-80D87A91818D}">
      <dgm:prSet phldrT="[Texto]"/>
      <dgm:spPr/>
      <dgm:t>
        <a:bodyPr/>
        <a:lstStyle/>
        <a:p>
          <a:r>
            <a:rPr lang="es-MX" dirty="0" smtClean="0">
              <a:solidFill>
                <a:schemeClr val="tx1"/>
              </a:solidFill>
            </a:rPr>
            <a:t>El desarrollo de competencias</a:t>
          </a:r>
          <a:endParaRPr lang="es-MX" dirty="0">
            <a:solidFill>
              <a:schemeClr val="tx1"/>
            </a:solidFill>
          </a:endParaRPr>
        </a:p>
      </dgm:t>
    </dgm:pt>
    <dgm:pt modelId="{91784BB5-2DDD-492B-B3D5-7350A2502C71}" type="parTrans" cxnId="{5EF994C4-A353-435A-B023-2A4C91F3A1BE}">
      <dgm:prSet/>
      <dgm:spPr/>
      <dgm:t>
        <a:bodyPr/>
        <a:lstStyle/>
        <a:p>
          <a:endParaRPr lang="es-MX"/>
        </a:p>
      </dgm:t>
    </dgm:pt>
    <dgm:pt modelId="{B3FB675D-1D1C-4E1D-895F-8DA4D8C2AF1D}" type="sibTrans" cxnId="{5EF994C4-A353-435A-B023-2A4C91F3A1BE}">
      <dgm:prSet/>
      <dgm:spPr/>
      <dgm:t>
        <a:bodyPr/>
        <a:lstStyle/>
        <a:p>
          <a:endParaRPr lang="es-MX"/>
        </a:p>
      </dgm:t>
    </dgm:pt>
    <dgm:pt modelId="{017300CE-D25D-413C-A4B7-87D39AA46975}">
      <dgm:prSet phldrT="[Texto]"/>
      <dgm:spPr/>
      <dgm:t>
        <a:bodyPr/>
        <a:lstStyle/>
        <a:p>
          <a:r>
            <a:rPr lang="es-MX" dirty="0" smtClean="0">
              <a:solidFill>
                <a:schemeClr val="tx1"/>
              </a:solidFill>
            </a:rPr>
            <a:t>Estimulo de capacidades en el alumno</a:t>
          </a:r>
          <a:endParaRPr lang="es-MX" dirty="0">
            <a:solidFill>
              <a:schemeClr val="tx1"/>
            </a:solidFill>
          </a:endParaRPr>
        </a:p>
      </dgm:t>
    </dgm:pt>
    <dgm:pt modelId="{527FDE7E-2BF7-4842-A916-5EEEFAE06595}" type="parTrans" cxnId="{09BB4F7A-CE13-4B03-AB41-51C68BFB3696}">
      <dgm:prSet/>
      <dgm:spPr/>
      <dgm:t>
        <a:bodyPr/>
        <a:lstStyle/>
        <a:p>
          <a:endParaRPr lang="es-MX"/>
        </a:p>
      </dgm:t>
    </dgm:pt>
    <dgm:pt modelId="{7B284BA6-743D-476B-81D8-14CA47851332}" type="sibTrans" cxnId="{09BB4F7A-CE13-4B03-AB41-51C68BFB3696}">
      <dgm:prSet/>
      <dgm:spPr/>
      <dgm:t>
        <a:bodyPr/>
        <a:lstStyle/>
        <a:p>
          <a:endParaRPr lang="es-MX"/>
        </a:p>
      </dgm:t>
    </dgm:pt>
    <dgm:pt modelId="{7784196B-5868-4792-AD2B-58F8D5A85FC6}">
      <dgm:prSet phldrT="[Texto]"/>
      <dgm:spPr/>
      <dgm:t>
        <a:bodyPr/>
        <a:lstStyle/>
        <a:p>
          <a:r>
            <a:rPr lang="es-MX" dirty="0" smtClean="0">
              <a:solidFill>
                <a:schemeClr val="tx1"/>
              </a:solidFill>
            </a:rPr>
            <a:t>Existen limitaciones en  el proceso obviando que el alumno ya lo conoce</a:t>
          </a:r>
          <a:endParaRPr lang="es-MX" dirty="0">
            <a:solidFill>
              <a:schemeClr val="tx1"/>
            </a:solidFill>
          </a:endParaRPr>
        </a:p>
      </dgm:t>
    </dgm:pt>
    <dgm:pt modelId="{F3F93B26-C256-4978-ABC4-6D32567CEDFC}" type="parTrans" cxnId="{2C817319-3D91-448B-A566-5E5A000175B1}">
      <dgm:prSet/>
      <dgm:spPr/>
      <dgm:t>
        <a:bodyPr/>
        <a:lstStyle/>
        <a:p>
          <a:endParaRPr lang="es-MX"/>
        </a:p>
      </dgm:t>
    </dgm:pt>
    <dgm:pt modelId="{3C2226AE-B1E3-41B1-85DF-49594FB317F6}" type="sibTrans" cxnId="{2C817319-3D91-448B-A566-5E5A000175B1}">
      <dgm:prSet/>
      <dgm:spPr/>
      <dgm:t>
        <a:bodyPr/>
        <a:lstStyle/>
        <a:p>
          <a:endParaRPr lang="es-MX"/>
        </a:p>
      </dgm:t>
    </dgm:pt>
    <dgm:pt modelId="{28FE6F5C-D315-4A39-A410-8A27B8175192}">
      <dgm:prSet phldrT="[Texto]"/>
      <dgm:spPr/>
      <dgm:t>
        <a:bodyPr/>
        <a:lstStyle/>
        <a:p>
          <a:r>
            <a:rPr lang="es-MX" dirty="0" smtClean="0">
              <a:solidFill>
                <a:schemeClr val="tx1"/>
              </a:solidFill>
            </a:rPr>
            <a:t>Se vera reflejado en la práctica porque no cambiaría en nada </a:t>
          </a:r>
          <a:endParaRPr lang="es-MX" dirty="0">
            <a:solidFill>
              <a:schemeClr val="tx1"/>
            </a:solidFill>
          </a:endParaRPr>
        </a:p>
      </dgm:t>
    </dgm:pt>
    <dgm:pt modelId="{3FE7085A-6827-42B2-AB17-E96ACAF6AC3B}" type="parTrans" cxnId="{078EA719-BDBE-4D4F-9A2A-EDEFA39178C7}">
      <dgm:prSet/>
      <dgm:spPr/>
      <dgm:t>
        <a:bodyPr/>
        <a:lstStyle/>
        <a:p>
          <a:endParaRPr lang="es-MX"/>
        </a:p>
      </dgm:t>
    </dgm:pt>
    <dgm:pt modelId="{A4967DE4-6AF5-4E99-9CBF-4785722320CE}" type="sibTrans" cxnId="{078EA719-BDBE-4D4F-9A2A-EDEFA39178C7}">
      <dgm:prSet/>
      <dgm:spPr/>
      <dgm:t>
        <a:bodyPr/>
        <a:lstStyle/>
        <a:p>
          <a:endParaRPr lang="es-MX"/>
        </a:p>
      </dgm:t>
    </dgm:pt>
    <dgm:pt modelId="{97463955-5451-4FD6-A3D3-16B9E96485B8}" type="pres">
      <dgm:prSet presAssocID="{902DEB95-282A-4692-8358-92020AD7A86F}" presName="diagram" presStyleCnt="0">
        <dgm:presLayoutVars>
          <dgm:dir/>
          <dgm:resizeHandles val="exact"/>
        </dgm:presLayoutVars>
      </dgm:prSet>
      <dgm:spPr/>
      <dgm:t>
        <a:bodyPr/>
        <a:lstStyle/>
        <a:p>
          <a:endParaRPr lang="es-MX"/>
        </a:p>
      </dgm:t>
    </dgm:pt>
    <dgm:pt modelId="{3DD15520-1C6D-40FB-BB4F-190EECECBD18}" type="pres">
      <dgm:prSet presAssocID="{92C3DD67-1373-4B17-A290-80D87A91818D}" presName="node" presStyleLbl="node1" presStyleIdx="0" presStyleCnt="4">
        <dgm:presLayoutVars>
          <dgm:bulletEnabled val="1"/>
        </dgm:presLayoutVars>
      </dgm:prSet>
      <dgm:spPr/>
      <dgm:t>
        <a:bodyPr/>
        <a:lstStyle/>
        <a:p>
          <a:endParaRPr lang="es-MX"/>
        </a:p>
      </dgm:t>
    </dgm:pt>
    <dgm:pt modelId="{544C4880-8602-447F-B0C2-48BA5BF0C6D4}" type="pres">
      <dgm:prSet presAssocID="{B3FB675D-1D1C-4E1D-895F-8DA4D8C2AF1D}" presName="sibTrans" presStyleLbl="sibTrans2D1" presStyleIdx="0" presStyleCnt="3"/>
      <dgm:spPr/>
      <dgm:t>
        <a:bodyPr/>
        <a:lstStyle/>
        <a:p>
          <a:endParaRPr lang="es-MX"/>
        </a:p>
      </dgm:t>
    </dgm:pt>
    <dgm:pt modelId="{8B35B48E-1C16-4782-9CF2-A5AEC928D87B}" type="pres">
      <dgm:prSet presAssocID="{B3FB675D-1D1C-4E1D-895F-8DA4D8C2AF1D}" presName="connectorText" presStyleLbl="sibTrans2D1" presStyleIdx="0" presStyleCnt="3"/>
      <dgm:spPr/>
      <dgm:t>
        <a:bodyPr/>
        <a:lstStyle/>
        <a:p>
          <a:endParaRPr lang="es-MX"/>
        </a:p>
      </dgm:t>
    </dgm:pt>
    <dgm:pt modelId="{E4253F31-5105-4678-B807-F102EA23DFA7}" type="pres">
      <dgm:prSet presAssocID="{017300CE-D25D-413C-A4B7-87D39AA46975}" presName="node" presStyleLbl="node1" presStyleIdx="1" presStyleCnt="4">
        <dgm:presLayoutVars>
          <dgm:bulletEnabled val="1"/>
        </dgm:presLayoutVars>
      </dgm:prSet>
      <dgm:spPr/>
      <dgm:t>
        <a:bodyPr/>
        <a:lstStyle/>
        <a:p>
          <a:endParaRPr lang="es-MX"/>
        </a:p>
      </dgm:t>
    </dgm:pt>
    <dgm:pt modelId="{81E6E0BF-0CC5-49A6-8DFE-8C8A954EE7D1}" type="pres">
      <dgm:prSet presAssocID="{7B284BA6-743D-476B-81D8-14CA47851332}" presName="sibTrans" presStyleLbl="sibTrans2D1" presStyleIdx="1" presStyleCnt="3"/>
      <dgm:spPr/>
      <dgm:t>
        <a:bodyPr/>
        <a:lstStyle/>
        <a:p>
          <a:endParaRPr lang="es-MX"/>
        </a:p>
      </dgm:t>
    </dgm:pt>
    <dgm:pt modelId="{B0B099C9-BC58-4332-980F-8349980CF6C6}" type="pres">
      <dgm:prSet presAssocID="{7B284BA6-743D-476B-81D8-14CA47851332}" presName="connectorText" presStyleLbl="sibTrans2D1" presStyleIdx="1" presStyleCnt="3"/>
      <dgm:spPr/>
      <dgm:t>
        <a:bodyPr/>
        <a:lstStyle/>
        <a:p>
          <a:endParaRPr lang="es-MX"/>
        </a:p>
      </dgm:t>
    </dgm:pt>
    <dgm:pt modelId="{F0BC41DB-C536-4FEC-9E40-CFEEC5EAB437}" type="pres">
      <dgm:prSet presAssocID="{7784196B-5868-4792-AD2B-58F8D5A85FC6}" presName="node" presStyleLbl="node1" presStyleIdx="2" presStyleCnt="4">
        <dgm:presLayoutVars>
          <dgm:bulletEnabled val="1"/>
        </dgm:presLayoutVars>
      </dgm:prSet>
      <dgm:spPr/>
      <dgm:t>
        <a:bodyPr/>
        <a:lstStyle/>
        <a:p>
          <a:endParaRPr lang="es-MX"/>
        </a:p>
      </dgm:t>
    </dgm:pt>
    <dgm:pt modelId="{99EA05FA-60E5-4562-A9DD-556BB3DEB79C}" type="pres">
      <dgm:prSet presAssocID="{3C2226AE-B1E3-41B1-85DF-49594FB317F6}" presName="sibTrans" presStyleLbl="sibTrans2D1" presStyleIdx="2" presStyleCnt="3"/>
      <dgm:spPr/>
      <dgm:t>
        <a:bodyPr/>
        <a:lstStyle/>
        <a:p>
          <a:endParaRPr lang="es-MX"/>
        </a:p>
      </dgm:t>
    </dgm:pt>
    <dgm:pt modelId="{0D0036B8-E070-457C-BF04-E35EE68F08E3}" type="pres">
      <dgm:prSet presAssocID="{3C2226AE-B1E3-41B1-85DF-49594FB317F6}" presName="connectorText" presStyleLbl="sibTrans2D1" presStyleIdx="2" presStyleCnt="3"/>
      <dgm:spPr/>
      <dgm:t>
        <a:bodyPr/>
        <a:lstStyle/>
        <a:p>
          <a:endParaRPr lang="es-MX"/>
        </a:p>
      </dgm:t>
    </dgm:pt>
    <dgm:pt modelId="{5C16EAD8-4822-4144-B927-01228C0163D2}" type="pres">
      <dgm:prSet presAssocID="{28FE6F5C-D315-4A39-A410-8A27B8175192}" presName="node" presStyleLbl="node1" presStyleIdx="3" presStyleCnt="4">
        <dgm:presLayoutVars>
          <dgm:bulletEnabled val="1"/>
        </dgm:presLayoutVars>
      </dgm:prSet>
      <dgm:spPr/>
      <dgm:t>
        <a:bodyPr/>
        <a:lstStyle/>
        <a:p>
          <a:endParaRPr lang="es-MX"/>
        </a:p>
      </dgm:t>
    </dgm:pt>
  </dgm:ptLst>
  <dgm:cxnLst>
    <dgm:cxn modelId="{3A3F8530-0CE8-44D5-805C-07B4396C8782}" type="presOf" srcId="{3C2226AE-B1E3-41B1-85DF-49594FB317F6}" destId="{99EA05FA-60E5-4562-A9DD-556BB3DEB79C}" srcOrd="0" destOrd="0" presId="urn:microsoft.com/office/officeart/2005/8/layout/process5"/>
    <dgm:cxn modelId="{80E9086C-CE60-4E26-99B7-9AA6D59DD978}" type="presOf" srcId="{3C2226AE-B1E3-41B1-85DF-49594FB317F6}" destId="{0D0036B8-E070-457C-BF04-E35EE68F08E3}" srcOrd="1" destOrd="0" presId="urn:microsoft.com/office/officeart/2005/8/layout/process5"/>
    <dgm:cxn modelId="{C2F06467-C26B-4EBA-AB42-ED25070BB8E8}" type="presOf" srcId="{28FE6F5C-D315-4A39-A410-8A27B8175192}" destId="{5C16EAD8-4822-4144-B927-01228C0163D2}" srcOrd="0" destOrd="0" presId="urn:microsoft.com/office/officeart/2005/8/layout/process5"/>
    <dgm:cxn modelId="{2C817319-3D91-448B-A566-5E5A000175B1}" srcId="{902DEB95-282A-4692-8358-92020AD7A86F}" destId="{7784196B-5868-4792-AD2B-58F8D5A85FC6}" srcOrd="2" destOrd="0" parTransId="{F3F93B26-C256-4978-ABC4-6D32567CEDFC}" sibTransId="{3C2226AE-B1E3-41B1-85DF-49594FB317F6}"/>
    <dgm:cxn modelId="{15166822-0C8A-4104-8F55-982A2649F99D}" type="presOf" srcId="{902DEB95-282A-4692-8358-92020AD7A86F}" destId="{97463955-5451-4FD6-A3D3-16B9E96485B8}" srcOrd="0" destOrd="0" presId="urn:microsoft.com/office/officeart/2005/8/layout/process5"/>
    <dgm:cxn modelId="{09BB4F7A-CE13-4B03-AB41-51C68BFB3696}" srcId="{902DEB95-282A-4692-8358-92020AD7A86F}" destId="{017300CE-D25D-413C-A4B7-87D39AA46975}" srcOrd="1" destOrd="0" parTransId="{527FDE7E-2BF7-4842-A916-5EEEFAE06595}" sibTransId="{7B284BA6-743D-476B-81D8-14CA47851332}"/>
    <dgm:cxn modelId="{D847C173-44C3-4670-B7F2-E81787957F06}" type="presOf" srcId="{B3FB675D-1D1C-4E1D-895F-8DA4D8C2AF1D}" destId="{544C4880-8602-447F-B0C2-48BA5BF0C6D4}" srcOrd="0" destOrd="0" presId="urn:microsoft.com/office/officeart/2005/8/layout/process5"/>
    <dgm:cxn modelId="{B251119A-B89C-479C-82AB-555D8FC5C486}" type="presOf" srcId="{92C3DD67-1373-4B17-A290-80D87A91818D}" destId="{3DD15520-1C6D-40FB-BB4F-190EECECBD18}" srcOrd="0" destOrd="0" presId="urn:microsoft.com/office/officeart/2005/8/layout/process5"/>
    <dgm:cxn modelId="{5A9BC005-A287-455A-AA2F-E60C1521C6FF}" type="presOf" srcId="{B3FB675D-1D1C-4E1D-895F-8DA4D8C2AF1D}" destId="{8B35B48E-1C16-4782-9CF2-A5AEC928D87B}" srcOrd="1" destOrd="0" presId="urn:microsoft.com/office/officeart/2005/8/layout/process5"/>
    <dgm:cxn modelId="{5EF994C4-A353-435A-B023-2A4C91F3A1BE}" srcId="{902DEB95-282A-4692-8358-92020AD7A86F}" destId="{92C3DD67-1373-4B17-A290-80D87A91818D}" srcOrd="0" destOrd="0" parTransId="{91784BB5-2DDD-492B-B3D5-7350A2502C71}" sibTransId="{B3FB675D-1D1C-4E1D-895F-8DA4D8C2AF1D}"/>
    <dgm:cxn modelId="{A1A7994C-7806-4335-B9EE-8A3A4F4D0CB7}" type="presOf" srcId="{7784196B-5868-4792-AD2B-58F8D5A85FC6}" destId="{F0BC41DB-C536-4FEC-9E40-CFEEC5EAB437}" srcOrd="0" destOrd="0" presId="urn:microsoft.com/office/officeart/2005/8/layout/process5"/>
    <dgm:cxn modelId="{078EA719-BDBE-4D4F-9A2A-EDEFA39178C7}" srcId="{902DEB95-282A-4692-8358-92020AD7A86F}" destId="{28FE6F5C-D315-4A39-A410-8A27B8175192}" srcOrd="3" destOrd="0" parTransId="{3FE7085A-6827-42B2-AB17-E96ACAF6AC3B}" sibTransId="{A4967DE4-6AF5-4E99-9CBF-4785722320CE}"/>
    <dgm:cxn modelId="{8BA3E783-3E77-4DD8-B398-6BC513D77257}" type="presOf" srcId="{017300CE-D25D-413C-A4B7-87D39AA46975}" destId="{E4253F31-5105-4678-B807-F102EA23DFA7}" srcOrd="0" destOrd="0" presId="urn:microsoft.com/office/officeart/2005/8/layout/process5"/>
    <dgm:cxn modelId="{C29E565D-249F-412E-AE9B-CEBAD48B50CB}" type="presOf" srcId="{7B284BA6-743D-476B-81D8-14CA47851332}" destId="{B0B099C9-BC58-4332-980F-8349980CF6C6}" srcOrd="1" destOrd="0" presId="urn:microsoft.com/office/officeart/2005/8/layout/process5"/>
    <dgm:cxn modelId="{55FD0EC0-A831-4B3D-A72E-13552CF635FB}" type="presOf" srcId="{7B284BA6-743D-476B-81D8-14CA47851332}" destId="{81E6E0BF-0CC5-49A6-8DFE-8C8A954EE7D1}" srcOrd="0" destOrd="0" presId="urn:microsoft.com/office/officeart/2005/8/layout/process5"/>
    <dgm:cxn modelId="{9C9E215D-806B-493C-8F59-C4B20F7CECC2}" type="presParOf" srcId="{97463955-5451-4FD6-A3D3-16B9E96485B8}" destId="{3DD15520-1C6D-40FB-BB4F-190EECECBD18}" srcOrd="0" destOrd="0" presId="urn:microsoft.com/office/officeart/2005/8/layout/process5"/>
    <dgm:cxn modelId="{D7232402-A77B-4AD2-8600-67EFD5A88986}" type="presParOf" srcId="{97463955-5451-4FD6-A3D3-16B9E96485B8}" destId="{544C4880-8602-447F-B0C2-48BA5BF0C6D4}" srcOrd="1" destOrd="0" presId="urn:microsoft.com/office/officeart/2005/8/layout/process5"/>
    <dgm:cxn modelId="{639961E5-15AB-4112-B00D-37BBD53CA725}" type="presParOf" srcId="{544C4880-8602-447F-B0C2-48BA5BF0C6D4}" destId="{8B35B48E-1C16-4782-9CF2-A5AEC928D87B}" srcOrd="0" destOrd="0" presId="urn:microsoft.com/office/officeart/2005/8/layout/process5"/>
    <dgm:cxn modelId="{87402D4B-1327-4507-9C44-CB5F80FEE1EF}" type="presParOf" srcId="{97463955-5451-4FD6-A3D3-16B9E96485B8}" destId="{E4253F31-5105-4678-B807-F102EA23DFA7}" srcOrd="2" destOrd="0" presId="urn:microsoft.com/office/officeart/2005/8/layout/process5"/>
    <dgm:cxn modelId="{E8718DC5-36C5-42AF-A747-609F09854652}" type="presParOf" srcId="{97463955-5451-4FD6-A3D3-16B9E96485B8}" destId="{81E6E0BF-0CC5-49A6-8DFE-8C8A954EE7D1}" srcOrd="3" destOrd="0" presId="urn:microsoft.com/office/officeart/2005/8/layout/process5"/>
    <dgm:cxn modelId="{EFD2368B-C3D0-4F8E-9A17-C5BECBA7A2D0}" type="presParOf" srcId="{81E6E0BF-0CC5-49A6-8DFE-8C8A954EE7D1}" destId="{B0B099C9-BC58-4332-980F-8349980CF6C6}" srcOrd="0" destOrd="0" presId="urn:microsoft.com/office/officeart/2005/8/layout/process5"/>
    <dgm:cxn modelId="{4584411C-8A08-4B0F-BA72-E75D6F014921}" type="presParOf" srcId="{97463955-5451-4FD6-A3D3-16B9E96485B8}" destId="{F0BC41DB-C536-4FEC-9E40-CFEEC5EAB437}" srcOrd="4" destOrd="0" presId="urn:microsoft.com/office/officeart/2005/8/layout/process5"/>
    <dgm:cxn modelId="{C368B33A-7CE6-464A-8FBD-DDA5CB0E275C}" type="presParOf" srcId="{97463955-5451-4FD6-A3D3-16B9E96485B8}" destId="{99EA05FA-60E5-4562-A9DD-556BB3DEB79C}" srcOrd="5" destOrd="0" presId="urn:microsoft.com/office/officeart/2005/8/layout/process5"/>
    <dgm:cxn modelId="{367005EF-EC00-4D92-9DEB-FB0F188873F0}" type="presParOf" srcId="{99EA05FA-60E5-4562-A9DD-556BB3DEB79C}" destId="{0D0036B8-E070-457C-BF04-E35EE68F08E3}" srcOrd="0" destOrd="0" presId="urn:microsoft.com/office/officeart/2005/8/layout/process5"/>
    <dgm:cxn modelId="{BF99A73F-0334-46BF-A062-FBC181031862}" type="presParOf" srcId="{97463955-5451-4FD6-A3D3-16B9E96485B8}" destId="{5C16EAD8-4822-4144-B927-01228C0163D2}" srcOrd="6" destOrd="0" presId="urn:microsoft.com/office/officeart/2005/8/layout/process5"/>
  </dgm:cxnLst>
  <dgm:bg/>
  <dgm:whole/>
</dgm:dataModel>
</file>

<file path=ppt/diagrams/data5.xml><?xml version="1.0" encoding="utf-8"?>
<dgm:dataModel xmlns:dgm="http://schemas.openxmlformats.org/drawingml/2006/diagram" xmlns:a="http://schemas.openxmlformats.org/drawingml/2006/main">
  <dgm:ptLst>
    <dgm:pt modelId="{26CB3636-2AA7-4384-8D8D-59A5C54115A8}" type="doc">
      <dgm:prSet loTypeId="urn:microsoft.com/office/officeart/2005/8/layout/default" loCatId="list" qsTypeId="urn:microsoft.com/office/officeart/2005/8/quickstyle/simple1" qsCatId="simple" csTypeId="urn:microsoft.com/office/officeart/2005/8/colors/colorful4" csCatId="colorful" phldr="1"/>
      <dgm:spPr/>
      <dgm:t>
        <a:bodyPr/>
        <a:lstStyle/>
        <a:p>
          <a:endParaRPr lang="es-MX"/>
        </a:p>
      </dgm:t>
    </dgm:pt>
    <dgm:pt modelId="{CB042156-9F1F-4B68-9526-BC3A17EDBD45}">
      <dgm:prSet phldrT="[Texto]" custT="1"/>
      <dgm:spPr/>
      <dgm:t>
        <a:bodyPr/>
        <a:lstStyle/>
        <a:p>
          <a:r>
            <a:rPr lang="es-MX" sz="3600" dirty="0" smtClean="0"/>
            <a:t>Es una herramienta de trabajo experimental</a:t>
          </a:r>
          <a:endParaRPr lang="es-MX" sz="3600" dirty="0"/>
        </a:p>
      </dgm:t>
    </dgm:pt>
    <dgm:pt modelId="{E88BD81F-6FA0-42D9-B397-1865805E39DB}" type="parTrans" cxnId="{28C82128-DA99-4A7C-A088-B0EDD66766F7}">
      <dgm:prSet/>
      <dgm:spPr/>
      <dgm:t>
        <a:bodyPr/>
        <a:lstStyle/>
        <a:p>
          <a:endParaRPr lang="es-MX"/>
        </a:p>
      </dgm:t>
    </dgm:pt>
    <dgm:pt modelId="{93124638-1C56-44E3-BF16-8DC8CC963625}" type="sibTrans" cxnId="{28C82128-DA99-4A7C-A088-B0EDD66766F7}">
      <dgm:prSet/>
      <dgm:spPr/>
      <dgm:t>
        <a:bodyPr/>
        <a:lstStyle/>
        <a:p>
          <a:endParaRPr lang="es-MX"/>
        </a:p>
      </dgm:t>
    </dgm:pt>
    <dgm:pt modelId="{E3FA7EC9-01E7-4A2F-A871-8D03EFD625DC}">
      <dgm:prSet phldrT="[Texto]" custT="1"/>
      <dgm:spPr/>
      <dgm:t>
        <a:bodyPr/>
        <a:lstStyle/>
        <a:p>
          <a:r>
            <a:rPr lang="es-MX" sz="3600" dirty="0" smtClean="0"/>
            <a:t>Continuidad de aprendizaje en educación básica</a:t>
          </a:r>
          <a:endParaRPr lang="es-MX" sz="3600" dirty="0"/>
        </a:p>
      </dgm:t>
    </dgm:pt>
    <dgm:pt modelId="{FF7CE45D-4876-4C8D-8265-63DB20E43FA5}" type="parTrans" cxnId="{B2B3CF5D-B964-4D93-A114-D1AEB13C1D22}">
      <dgm:prSet/>
      <dgm:spPr/>
      <dgm:t>
        <a:bodyPr/>
        <a:lstStyle/>
        <a:p>
          <a:endParaRPr lang="es-MX"/>
        </a:p>
      </dgm:t>
    </dgm:pt>
    <dgm:pt modelId="{BFD4F5CD-FA1F-45EC-813B-039659F6909C}" type="sibTrans" cxnId="{B2B3CF5D-B964-4D93-A114-D1AEB13C1D22}">
      <dgm:prSet/>
      <dgm:spPr/>
      <dgm:t>
        <a:bodyPr/>
        <a:lstStyle/>
        <a:p>
          <a:endParaRPr lang="es-MX"/>
        </a:p>
      </dgm:t>
    </dgm:pt>
    <dgm:pt modelId="{975B5F04-DF11-43EB-9C8A-EE9415BD7D68}">
      <dgm:prSet phldrT="[Texto]" custT="1"/>
      <dgm:spPr/>
      <dgm:t>
        <a:bodyPr/>
        <a:lstStyle/>
        <a:p>
          <a:r>
            <a:rPr lang="es-MX" sz="3600" dirty="0" smtClean="0"/>
            <a:t>Se justifica a través de la preocupación por homogeneizar</a:t>
          </a:r>
          <a:r>
            <a:rPr lang="es-MX" sz="2900" dirty="0" smtClean="0"/>
            <a:t>.</a:t>
          </a:r>
          <a:endParaRPr lang="es-MX" sz="2900" dirty="0"/>
        </a:p>
      </dgm:t>
    </dgm:pt>
    <dgm:pt modelId="{80268110-B3AF-427D-871F-E318A62C97F9}" type="parTrans" cxnId="{572B5C1A-FDF2-4853-8AA0-8FE13493DCE1}">
      <dgm:prSet/>
      <dgm:spPr/>
      <dgm:t>
        <a:bodyPr/>
        <a:lstStyle/>
        <a:p>
          <a:endParaRPr lang="es-MX"/>
        </a:p>
      </dgm:t>
    </dgm:pt>
    <dgm:pt modelId="{99D913E1-3B6B-4AA1-929E-DEA8632D734D}" type="sibTrans" cxnId="{572B5C1A-FDF2-4853-8AA0-8FE13493DCE1}">
      <dgm:prSet/>
      <dgm:spPr/>
      <dgm:t>
        <a:bodyPr/>
        <a:lstStyle/>
        <a:p>
          <a:endParaRPr lang="es-MX"/>
        </a:p>
      </dgm:t>
    </dgm:pt>
    <dgm:pt modelId="{77A112B1-8B14-479A-A292-E47F391300E1}">
      <dgm:prSet phldrT="[Texto]"/>
      <dgm:spPr/>
      <dgm:t>
        <a:bodyPr/>
        <a:lstStyle/>
        <a:p>
          <a:r>
            <a:rPr lang="es-MX" dirty="0" smtClean="0"/>
            <a:t>Igualdad en los resultados de la acción educativa y las exigencias a las que se orientan todos los niños.</a:t>
          </a:r>
          <a:endParaRPr lang="es-MX" dirty="0"/>
        </a:p>
      </dgm:t>
    </dgm:pt>
    <dgm:pt modelId="{51E84F59-1165-4EAB-9B96-FE8EA3949D26}" type="parTrans" cxnId="{FE1936C8-CC4B-4E62-88B9-FC68FD887F05}">
      <dgm:prSet/>
      <dgm:spPr/>
      <dgm:t>
        <a:bodyPr/>
        <a:lstStyle/>
        <a:p>
          <a:endParaRPr lang="es-MX"/>
        </a:p>
      </dgm:t>
    </dgm:pt>
    <dgm:pt modelId="{4F6482C0-18C5-41D7-8B40-C78E6EAE626B}" type="sibTrans" cxnId="{FE1936C8-CC4B-4E62-88B9-FC68FD887F05}">
      <dgm:prSet/>
      <dgm:spPr/>
      <dgm:t>
        <a:bodyPr/>
        <a:lstStyle/>
        <a:p>
          <a:endParaRPr lang="es-MX"/>
        </a:p>
      </dgm:t>
    </dgm:pt>
    <dgm:pt modelId="{1430ACAD-4A58-48E7-9ED5-3875A578ED0C}" type="pres">
      <dgm:prSet presAssocID="{26CB3636-2AA7-4384-8D8D-59A5C54115A8}" presName="diagram" presStyleCnt="0">
        <dgm:presLayoutVars>
          <dgm:dir/>
          <dgm:resizeHandles val="exact"/>
        </dgm:presLayoutVars>
      </dgm:prSet>
      <dgm:spPr/>
      <dgm:t>
        <a:bodyPr/>
        <a:lstStyle/>
        <a:p>
          <a:endParaRPr lang="es-MX"/>
        </a:p>
      </dgm:t>
    </dgm:pt>
    <dgm:pt modelId="{8D29E23A-697D-4999-AEAB-478C8B477467}" type="pres">
      <dgm:prSet presAssocID="{CB042156-9F1F-4B68-9526-BC3A17EDBD45}" presName="node" presStyleLbl="node1" presStyleIdx="0" presStyleCnt="4">
        <dgm:presLayoutVars>
          <dgm:bulletEnabled val="1"/>
        </dgm:presLayoutVars>
      </dgm:prSet>
      <dgm:spPr/>
      <dgm:t>
        <a:bodyPr/>
        <a:lstStyle/>
        <a:p>
          <a:endParaRPr lang="es-MX"/>
        </a:p>
      </dgm:t>
    </dgm:pt>
    <dgm:pt modelId="{A31C2E9A-A46F-4BC7-998E-4DD695B0925D}" type="pres">
      <dgm:prSet presAssocID="{93124638-1C56-44E3-BF16-8DC8CC963625}" presName="sibTrans" presStyleCnt="0"/>
      <dgm:spPr/>
    </dgm:pt>
    <dgm:pt modelId="{A6758972-293C-4CE0-99D2-872DF532B889}" type="pres">
      <dgm:prSet presAssocID="{E3FA7EC9-01E7-4A2F-A871-8D03EFD625DC}" presName="node" presStyleLbl="node1" presStyleIdx="1" presStyleCnt="4">
        <dgm:presLayoutVars>
          <dgm:bulletEnabled val="1"/>
        </dgm:presLayoutVars>
      </dgm:prSet>
      <dgm:spPr/>
      <dgm:t>
        <a:bodyPr/>
        <a:lstStyle/>
        <a:p>
          <a:endParaRPr lang="es-MX"/>
        </a:p>
      </dgm:t>
    </dgm:pt>
    <dgm:pt modelId="{41CA13AD-1CE1-4683-A782-6B3C00B5CF28}" type="pres">
      <dgm:prSet presAssocID="{BFD4F5CD-FA1F-45EC-813B-039659F6909C}" presName="sibTrans" presStyleCnt="0"/>
      <dgm:spPr/>
    </dgm:pt>
    <dgm:pt modelId="{2DF58946-B3E3-43BB-86BB-7867AD9B6B23}" type="pres">
      <dgm:prSet presAssocID="{975B5F04-DF11-43EB-9C8A-EE9415BD7D68}" presName="node" presStyleLbl="node1" presStyleIdx="2" presStyleCnt="4">
        <dgm:presLayoutVars>
          <dgm:bulletEnabled val="1"/>
        </dgm:presLayoutVars>
      </dgm:prSet>
      <dgm:spPr/>
      <dgm:t>
        <a:bodyPr/>
        <a:lstStyle/>
        <a:p>
          <a:endParaRPr lang="es-MX"/>
        </a:p>
      </dgm:t>
    </dgm:pt>
    <dgm:pt modelId="{806C6CCD-EEDE-464F-89F6-EC273C1B2DD3}" type="pres">
      <dgm:prSet presAssocID="{99D913E1-3B6B-4AA1-929E-DEA8632D734D}" presName="sibTrans" presStyleCnt="0"/>
      <dgm:spPr/>
    </dgm:pt>
    <dgm:pt modelId="{727EF96E-829A-44F9-BC76-D8BFC76B58B3}" type="pres">
      <dgm:prSet presAssocID="{77A112B1-8B14-479A-A292-E47F391300E1}" presName="node" presStyleLbl="node1" presStyleIdx="3" presStyleCnt="4">
        <dgm:presLayoutVars>
          <dgm:bulletEnabled val="1"/>
        </dgm:presLayoutVars>
      </dgm:prSet>
      <dgm:spPr/>
      <dgm:t>
        <a:bodyPr/>
        <a:lstStyle/>
        <a:p>
          <a:endParaRPr lang="es-MX"/>
        </a:p>
      </dgm:t>
    </dgm:pt>
  </dgm:ptLst>
  <dgm:cxnLst>
    <dgm:cxn modelId="{C906D45D-80DF-4E83-977D-6BFCD4FED374}" type="presOf" srcId="{77A112B1-8B14-479A-A292-E47F391300E1}" destId="{727EF96E-829A-44F9-BC76-D8BFC76B58B3}" srcOrd="0" destOrd="0" presId="urn:microsoft.com/office/officeart/2005/8/layout/default"/>
    <dgm:cxn modelId="{B2B3CF5D-B964-4D93-A114-D1AEB13C1D22}" srcId="{26CB3636-2AA7-4384-8D8D-59A5C54115A8}" destId="{E3FA7EC9-01E7-4A2F-A871-8D03EFD625DC}" srcOrd="1" destOrd="0" parTransId="{FF7CE45D-4876-4C8D-8265-63DB20E43FA5}" sibTransId="{BFD4F5CD-FA1F-45EC-813B-039659F6909C}"/>
    <dgm:cxn modelId="{572B5C1A-FDF2-4853-8AA0-8FE13493DCE1}" srcId="{26CB3636-2AA7-4384-8D8D-59A5C54115A8}" destId="{975B5F04-DF11-43EB-9C8A-EE9415BD7D68}" srcOrd="2" destOrd="0" parTransId="{80268110-B3AF-427D-871F-E318A62C97F9}" sibTransId="{99D913E1-3B6B-4AA1-929E-DEA8632D734D}"/>
    <dgm:cxn modelId="{28C82128-DA99-4A7C-A088-B0EDD66766F7}" srcId="{26CB3636-2AA7-4384-8D8D-59A5C54115A8}" destId="{CB042156-9F1F-4B68-9526-BC3A17EDBD45}" srcOrd="0" destOrd="0" parTransId="{E88BD81F-6FA0-42D9-B397-1865805E39DB}" sibTransId="{93124638-1C56-44E3-BF16-8DC8CC963625}"/>
    <dgm:cxn modelId="{A1272C07-1547-4E94-8597-E63D91880F00}" type="presOf" srcId="{26CB3636-2AA7-4384-8D8D-59A5C54115A8}" destId="{1430ACAD-4A58-48E7-9ED5-3875A578ED0C}" srcOrd="0" destOrd="0" presId="urn:microsoft.com/office/officeart/2005/8/layout/default"/>
    <dgm:cxn modelId="{B9677E52-F973-4407-8260-FE7DBE84CFE2}" type="presOf" srcId="{CB042156-9F1F-4B68-9526-BC3A17EDBD45}" destId="{8D29E23A-697D-4999-AEAB-478C8B477467}" srcOrd="0" destOrd="0" presId="urn:microsoft.com/office/officeart/2005/8/layout/default"/>
    <dgm:cxn modelId="{FE1936C8-CC4B-4E62-88B9-FC68FD887F05}" srcId="{26CB3636-2AA7-4384-8D8D-59A5C54115A8}" destId="{77A112B1-8B14-479A-A292-E47F391300E1}" srcOrd="3" destOrd="0" parTransId="{51E84F59-1165-4EAB-9B96-FE8EA3949D26}" sibTransId="{4F6482C0-18C5-41D7-8B40-C78E6EAE626B}"/>
    <dgm:cxn modelId="{31782FED-7D42-48E3-AAD3-51CD23E717F6}" type="presOf" srcId="{975B5F04-DF11-43EB-9C8A-EE9415BD7D68}" destId="{2DF58946-B3E3-43BB-86BB-7867AD9B6B23}" srcOrd="0" destOrd="0" presId="urn:microsoft.com/office/officeart/2005/8/layout/default"/>
    <dgm:cxn modelId="{247723DC-E6F2-479E-B4EC-3A9D9176E022}" type="presOf" srcId="{E3FA7EC9-01E7-4A2F-A871-8D03EFD625DC}" destId="{A6758972-293C-4CE0-99D2-872DF532B889}" srcOrd="0" destOrd="0" presId="urn:microsoft.com/office/officeart/2005/8/layout/default"/>
    <dgm:cxn modelId="{7FDA453B-9BE6-44C4-967F-FB150910BD43}" type="presParOf" srcId="{1430ACAD-4A58-48E7-9ED5-3875A578ED0C}" destId="{8D29E23A-697D-4999-AEAB-478C8B477467}" srcOrd="0" destOrd="0" presId="urn:microsoft.com/office/officeart/2005/8/layout/default"/>
    <dgm:cxn modelId="{A93DC4E8-4D6E-4B00-9E22-579E5546374C}" type="presParOf" srcId="{1430ACAD-4A58-48E7-9ED5-3875A578ED0C}" destId="{A31C2E9A-A46F-4BC7-998E-4DD695B0925D}" srcOrd="1" destOrd="0" presId="urn:microsoft.com/office/officeart/2005/8/layout/default"/>
    <dgm:cxn modelId="{4FD3D5E0-652E-4F9E-9490-4DBF5AE29B87}" type="presParOf" srcId="{1430ACAD-4A58-48E7-9ED5-3875A578ED0C}" destId="{A6758972-293C-4CE0-99D2-872DF532B889}" srcOrd="2" destOrd="0" presId="urn:microsoft.com/office/officeart/2005/8/layout/default"/>
    <dgm:cxn modelId="{DB42A0F4-261F-43CF-8C16-0D8582A3F081}" type="presParOf" srcId="{1430ACAD-4A58-48E7-9ED5-3875A578ED0C}" destId="{41CA13AD-1CE1-4683-A782-6B3C00B5CF28}" srcOrd="3" destOrd="0" presId="urn:microsoft.com/office/officeart/2005/8/layout/default"/>
    <dgm:cxn modelId="{E52B16EC-69D7-4796-8004-A5DBCD32D4C8}" type="presParOf" srcId="{1430ACAD-4A58-48E7-9ED5-3875A578ED0C}" destId="{2DF58946-B3E3-43BB-86BB-7867AD9B6B23}" srcOrd="4" destOrd="0" presId="urn:microsoft.com/office/officeart/2005/8/layout/default"/>
    <dgm:cxn modelId="{1A1605AB-6D99-4EF7-9256-B5EDFBDE1E41}" type="presParOf" srcId="{1430ACAD-4A58-48E7-9ED5-3875A578ED0C}" destId="{806C6CCD-EEDE-464F-89F6-EC273C1B2DD3}" srcOrd="5" destOrd="0" presId="urn:microsoft.com/office/officeart/2005/8/layout/default"/>
    <dgm:cxn modelId="{0496544B-E188-43F5-A2A8-65CFAF46327A}" type="presParOf" srcId="{1430ACAD-4A58-48E7-9ED5-3875A578ED0C}" destId="{727EF96E-829A-44F9-BC76-D8BFC76B58B3}" srcOrd="6" destOrd="0" presId="urn:microsoft.com/office/officeart/2005/8/layout/default"/>
  </dgm:cxnLst>
  <dgm:bg/>
  <dgm:whole/>
</dgm:dataModel>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D2DDA-69D8-473F-A583-B6774B31A77B}" type="datetimeFigureOut">
              <a:rPr lang="en-US"/>
              <a:pPr/>
              <a:t>5/12/2013</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2392CCB-FF08-4D29-8DA3-E1FD86044808}" type="slidenum">
              <a:rPr/>
              <a:pPr/>
              <a:t>‹Nº›</a:t>
            </a:fld>
            <a:endParaRPr/>
          </a:p>
        </p:txBody>
      </p:sp>
    </p:spTree>
    <p:extLst>
      <p:ext uri="{BB962C8B-B14F-4D97-AF65-F5344CB8AC3E}">
        <p14:creationId xmlns="" xmlns:p14="http://schemas.microsoft.com/office/powerpoint/2010/main" val="1662153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1F6DFB-6833-46E4-B515-70E0D9178056}" type="datetimeFigureOut">
              <a:rPr lang="en-US"/>
              <a:pPr/>
              <a:t>5/12/2013</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8706C7-F2C3-48B6-8A22-C484D800B5D4}" type="slidenum">
              <a:rPr/>
              <a:pPr/>
              <a:t>‹Nº›</a:t>
            </a:fld>
            <a:endParaRPr/>
          </a:p>
        </p:txBody>
      </p:sp>
    </p:spTree>
    <p:extLst>
      <p:ext uri="{BB962C8B-B14F-4D97-AF65-F5344CB8AC3E}">
        <p14:creationId xmlns="" xmlns:p14="http://schemas.microsoft.com/office/powerpoint/2010/main" val="599506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9" name="Rectangle 8"/>
          <p:cNvSpPr/>
          <p:nvPr/>
        </p:nvSpPr>
        <p:spPr>
          <a:xfrm>
            <a:off x="-1" y="1905000"/>
            <a:ext cx="12188826" cy="3200400"/>
          </a:xfrm>
          <a:prstGeom prst="rect">
            <a:avLst/>
          </a:prstGeom>
          <a:gradFill flip="none" rotWithShape="1">
            <a:gsLst>
              <a:gs pos="100000">
                <a:schemeClr val="accent1">
                  <a:alpha val="50000"/>
                </a:schemeClr>
              </a:gs>
              <a:gs pos="0">
                <a:schemeClr val="accent1">
                  <a:lumMod val="60000"/>
                  <a:lumOff val="40000"/>
                  <a:alpha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10" name="Rectangle 9"/>
          <p:cNvSpPr/>
          <p:nvPr/>
        </p:nvSpPr>
        <p:spPr>
          <a:xfrm>
            <a:off x="-2" y="1795132"/>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11" name="Rectangle 10"/>
          <p:cNvSpPr/>
          <p:nvPr/>
        </p:nvSpPr>
        <p:spPr>
          <a:xfrm>
            <a:off x="-2" y="5142116"/>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2" name="Title 1"/>
          <p:cNvSpPr>
            <a:spLocks noGrp="1"/>
          </p:cNvSpPr>
          <p:nvPr>
            <p:ph type="ctrTitle"/>
          </p:nvPr>
        </p:nvSpPr>
        <p:spPr>
          <a:xfrm>
            <a:off x="1295400" y="2079812"/>
            <a:ext cx="9601200" cy="1724092"/>
          </a:xfrm>
        </p:spPr>
        <p:txBody>
          <a:bodyPr anchor="b"/>
          <a:lstStyle>
            <a:lvl1pPr algn="ctr">
              <a:defRPr sz="5400"/>
            </a:lvl1pPr>
          </a:lstStyle>
          <a:p>
            <a:r>
              <a:rPr lang="es-ES" smtClean="0"/>
              <a:t>Haga clic para modificar el estilo de título del patrón</a:t>
            </a:r>
            <a:endParaRPr/>
          </a:p>
        </p:txBody>
      </p:sp>
      <p:sp>
        <p:nvSpPr>
          <p:cNvPr id="3" name="Subtitle 2"/>
          <p:cNvSpPr>
            <a:spLocks noGrp="1"/>
          </p:cNvSpPr>
          <p:nvPr>
            <p:ph type="subTitle" idx="1"/>
          </p:nvPr>
        </p:nvSpPr>
        <p:spPr>
          <a:xfrm>
            <a:off x="1295400" y="3959352"/>
            <a:ext cx="9601200" cy="914400"/>
          </a:xfrm>
        </p:spPr>
        <p:txBody>
          <a:bodyPr>
            <a:normAutofit/>
          </a:bodyPr>
          <a:lstStyle>
            <a:lvl1pPr marL="0" indent="0" algn="ctr">
              <a:spcBef>
                <a:spcPts val="0"/>
              </a:spcBef>
              <a:buNone/>
              <a:defRPr sz="200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a:p>
        </p:txBody>
      </p:sp>
    </p:spTree>
    <p:extLst>
      <p:ext uri="{BB962C8B-B14F-4D97-AF65-F5344CB8AC3E}">
        <p14:creationId xmlns="" xmlns:p14="http://schemas.microsoft.com/office/powerpoint/2010/main" val="198575239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a:lvl7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0B277187-C200-495F-A386-621319EADA8F}" type="datetimeFigureOut">
              <a:rPr lang="en-US"/>
              <a:pPr/>
              <a:t>5/12/2013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C749032-2A07-4AE8-BA90-74324CAE0C87}" type="slidenum">
              <a:rPr/>
              <a:pPr/>
              <a:t>‹Nº›</a:t>
            </a:fld>
            <a:endParaRPr/>
          </a:p>
        </p:txBody>
      </p:sp>
    </p:spTree>
    <p:extLst>
      <p:ext uri="{BB962C8B-B14F-4D97-AF65-F5344CB8AC3E}">
        <p14:creationId xmlns="" xmlns:p14="http://schemas.microsoft.com/office/powerpoint/2010/main" val="273593187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s-ES" smtClean="0"/>
              <a:t>Haga clic para modificar el estilo de título del patrón</a:t>
            </a:r>
            <a:endParaRP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Date Placeholder 3"/>
          <p:cNvSpPr>
            <a:spLocks noGrp="1"/>
          </p:cNvSpPr>
          <p:nvPr>
            <p:ph type="dt" sz="half" idx="10"/>
          </p:nvPr>
        </p:nvSpPr>
        <p:spPr/>
        <p:txBody>
          <a:bodyPr/>
          <a:lstStyle/>
          <a:p>
            <a:fld id="{0B277187-C200-495F-A386-621319EADA8F}" type="datetimeFigureOut">
              <a:rPr lang="en-US"/>
              <a:pPr/>
              <a:t>5/12/2013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C749032-2A07-4AE8-BA90-74324CAE0C87}" type="slidenum">
              <a:rPr/>
              <a:pPr/>
              <a:t>‹Nº›</a:t>
            </a:fld>
            <a:endParaRPr/>
          </a:p>
        </p:txBody>
      </p:sp>
    </p:spTree>
    <p:extLst>
      <p:ext uri="{BB962C8B-B14F-4D97-AF65-F5344CB8AC3E}">
        <p14:creationId xmlns="" xmlns:p14="http://schemas.microsoft.com/office/powerpoint/2010/main" val="423050972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dirty="0"/>
          </a:p>
        </p:txBody>
      </p:sp>
      <p:sp>
        <p:nvSpPr>
          <p:cNvPr id="4" name="Date Placeholder 3"/>
          <p:cNvSpPr>
            <a:spLocks noGrp="1"/>
          </p:cNvSpPr>
          <p:nvPr>
            <p:ph type="dt" sz="half" idx="10"/>
          </p:nvPr>
        </p:nvSpPr>
        <p:spPr/>
        <p:txBody>
          <a:bodyPr/>
          <a:lstStyle/>
          <a:p>
            <a:fld id="{0B277187-C200-495F-A386-621319EADA8F}" type="datetimeFigureOut">
              <a:rPr lang="en-US"/>
              <a:pPr/>
              <a:t>5/12/2013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C749032-2A07-4AE8-BA90-74324CAE0C87}" type="slidenum">
              <a:rPr/>
              <a:pPr/>
              <a:t>‹Nº›</a:t>
            </a:fld>
            <a:endParaRPr/>
          </a:p>
        </p:txBody>
      </p:sp>
    </p:spTree>
    <p:extLst>
      <p:ext uri="{BB962C8B-B14F-4D97-AF65-F5344CB8AC3E}">
        <p14:creationId xmlns="" xmlns:p14="http://schemas.microsoft.com/office/powerpoint/2010/main" val="42173191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extLst>
    <p:ext uri="{DCECCB84-F9BA-43D5-87BE-67443E8EF086}">
      <p15:sldGuideLst xmlns=""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gradFill rotWithShape="1">
          <a:gsLst>
            <a:gs pos="100000">
              <a:schemeClr val="accent1">
                <a:alpha val="80000"/>
              </a:schemeClr>
            </a:gs>
            <a:gs pos="0">
              <a:schemeClr val="accent1">
                <a:lumMod val="40000"/>
                <a:lumOff val="60000"/>
                <a:alpha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95400" y="2130552"/>
            <a:ext cx="9601200" cy="2359152"/>
          </a:xfrm>
        </p:spPr>
        <p:txBody>
          <a:bodyPr anchor="b">
            <a:normAutofit/>
          </a:bodyPr>
          <a:lstStyle>
            <a:lvl1pPr algn="ctr">
              <a:defRPr sz="5400" b="1"/>
            </a:lvl1pPr>
          </a:lstStyle>
          <a:p>
            <a:r>
              <a:rPr lang="es-ES" smtClean="0"/>
              <a:t>Haga clic para modificar el estilo de título del patrón</a:t>
            </a:r>
            <a:endParaRPr/>
          </a:p>
        </p:txBody>
      </p:sp>
      <p:sp>
        <p:nvSpPr>
          <p:cNvPr id="3" name="Text Placeholder 2"/>
          <p:cNvSpPr>
            <a:spLocks noGrp="1"/>
          </p:cNvSpPr>
          <p:nvPr>
            <p:ph type="body" idx="1"/>
          </p:nvPr>
        </p:nvSpPr>
        <p:spPr>
          <a:xfrm>
            <a:off x="1295400" y="4572000"/>
            <a:ext cx="9601200" cy="841248"/>
          </a:xfrm>
        </p:spPr>
        <p:txBody>
          <a:bodyPr anchor="t"/>
          <a:lstStyle>
            <a:lvl1pPr marL="0" indent="0" algn="ctr">
              <a:spcBef>
                <a:spcPts val="0"/>
              </a:spcBef>
              <a:buNone/>
              <a:defRPr sz="20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0B277187-C200-495F-A386-621319EADA8F}" type="datetimeFigureOut">
              <a:rPr lang="en-US"/>
              <a:pPr/>
              <a:t>5/12/2013</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FC749032-2A07-4AE8-BA90-74324CAE0C87}" type="slidenum">
              <a:rPr/>
              <a:pPr/>
              <a:t>‹Nº›</a:t>
            </a:fld>
            <a:endParaRPr/>
          </a:p>
        </p:txBody>
      </p:sp>
    </p:spTree>
    <p:extLst>
      <p:ext uri="{BB962C8B-B14F-4D97-AF65-F5344CB8AC3E}">
        <p14:creationId xmlns="" xmlns:p14="http://schemas.microsoft.com/office/powerpoint/2010/main" val="3162033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Content Placeholder 2"/>
          <p:cNvSpPr>
            <a:spLocks noGrp="1"/>
          </p:cNvSpPr>
          <p:nvPr>
            <p:ph sz="half" idx="1"/>
          </p:nvPr>
        </p:nvSpPr>
        <p:spPr>
          <a:xfrm>
            <a:off x="134112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Content Placeholder 3"/>
          <p:cNvSpPr>
            <a:spLocks noGrp="1"/>
          </p:cNvSpPr>
          <p:nvPr>
            <p:ph sz="half" idx="2"/>
          </p:nvPr>
        </p:nvSpPr>
        <p:spPr>
          <a:xfrm>
            <a:off x="6278880" y="1901952"/>
            <a:ext cx="4572000" cy="4123944"/>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5" name="Date Placeholder 4"/>
          <p:cNvSpPr>
            <a:spLocks noGrp="1"/>
          </p:cNvSpPr>
          <p:nvPr>
            <p:ph type="dt" sz="half" idx="10"/>
          </p:nvPr>
        </p:nvSpPr>
        <p:spPr/>
        <p:txBody>
          <a:bodyPr/>
          <a:lstStyle/>
          <a:p>
            <a:fld id="{0B277187-C200-495F-A386-621319EADA8F}" type="datetimeFigureOut">
              <a:rPr lang="en-US"/>
              <a:pPr/>
              <a:t>5/12/2013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C749032-2A07-4AE8-BA90-74324CAE0C87}" type="slidenum">
              <a:rPr/>
              <a:pPr/>
              <a:t>‹Nº›</a:t>
            </a:fld>
            <a:endParaRPr/>
          </a:p>
        </p:txBody>
      </p:sp>
    </p:spTree>
    <p:extLst>
      <p:ext uri="{BB962C8B-B14F-4D97-AF65-F5344CB8AC3E}">
        <p14:creationId xmlns="" xmlns:p14="http://schemas.microsoft.com/office/powerpoint/2010/main" val="367635716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Text Placeholder 2"/>
          <p:cNvSpPr>
            <a:spLocks noGrp="1"/>
          </p:cNvSpPr>
          <p:nvPr>
            <p:ph type="body" idx="1"/>
          </p:nvPr>
        </p:nvSpPr>
        <p:spPr>
          <a:xfrm>
            <a:off x="1341120" y="1837464"/>
            <a:ext cx="4572000" cy="766588"/>
          </a:xfrm>
        </p:spPr>
        <p:txBody>
          <a:bodyPr anchor="ctr">
            <a:normAutofit/>
          </a:bodyPr>
          <a:lstStyle>
            <a:lvl1pPr marL="0" indent="0">
              <a:spcBef>
                <a:spcPts val="0"/>
              </a:spcBef>
              <a:buNone/>
              <a:defRPr sz="22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34112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5" name="Text Placeholder 4"/>
          <p:cNvSpPr>
            <a:spLocks noGrp="1"/>
          </p:cNvSpPr>
          <p:nvPr>
            <p:ph type="body" sz="quarter" idx="3"/>
          </p:nvPr>
        </p:nvSpPr>
        <p:spPr>
          <a:xfrm>
            <a:off x="6278880" y="1837464"/>
            <a:ext cx="4572000" cy="766588"/>
          </a:xfrm>
        </p:spPr>
        <p:txBody>
          <a:bodyPr anchor="ctr">
            <a:normAutofit/>
          </a:bodyPr>
          <a:lstStyle>
            <a:lvl1pPr marL="0" indent="0">
              <a:spcBef>
                <a:spcPts val="0"/>
              </a:spcBef>
              <a:buNone/>
              <a:defRPr sz="22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78880" y="2740732"/>
            <a:ext cx="4572000" cy="328884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7" name="Date Placeholder 6"/>
          <p:cNvSpPr>
            <a:spLocks noGrp="1"/>
          </p:cNvSpPr>
          <p:nvPr>
            <p:ph type="dt" sz="half" idx="10"/>
          </p:nvPr>
        </p:nvSpPr>
        <p:spPr/>
        <p:txBody>
          <a:bodyPr/>
          <a:lstStyle/>
          <a:p>
            <a:fld id="{0B277187-C200-495F-A386-621319EADA8F}" type="datetimeFigureOut">
              <a:rPr lang="en-US"/>
              <a:pPr/>
              <a:t>5/12/2013</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FC749032-2A07-4AE8-BA90-74324CAE0C87}" type="slidenum">
              <a:rPr/>
              <a:pPr/>
              <a:t>‹Nº›</a:t>
            </a:fld>
            <a:endParaRPr/>
          </a:p>
        </p:txBody>
      </p:sp>
    </p:spTree>
    <p:extLst>
      <p:ext uri="{BB962C8B-B14F-4D97-AF65-F5344CB8AC3E}">
        <p14:creationId xmlns="" xmlns:p14="http://schemas.microsoft.com/office/powerpoint/2010/main" val="32543925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a:p>
        </p:txBody>
      </p:sp>
      <p:sp>
        <p:nvSpPr>
          <p:cNvPr id="3" name="Date Placeholder 2"/>
          <p:cNvSpPr>
            <a:spLocks noGrp="1"/>
          </p:cNvSpPr>
          <p:nvPr>
            <p:ph type="dt" sz="half" idx="10"/>
          </p:nvPr>
        </p:nvSpPr>
        <p:spPr/>
        <p:txBody>
          <a:bodyPr/>
          <a:lstStyle/>
          <a:p>
            <a:fld id="{0B277187-C200-495F-A386-621319EADA8F}" type="datetimeFigureOut">
              <a:rPr lang="en-US"/>
              <a:pPr/>
              <a:t>5/12/2013</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FC749032-2A07-4AE8-BA90-74324CAE0C87}" type="slidenum">
              <a:rPr/>
              <a:pPr/>
              <a:t>‹Nº›</a:t>
            </a:fld>
            <a:endParaRPr/>
          </a:p>
        </p:txBody>
      </p:sp>
    </p:spTree>
    <p:extLst>
      <p:ext uri="{BB962C8B-B14F-4D97-AF65-F5344CB8AC3E}">
        <p14:creationId xmlns="" xmlns:p14="http://schemas.microsoft.com/office/powerpoint/2010/main" val="141291672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grpSp>
        <p:nvGrpSpPr>
          <p:cNvPr id="5" name="Group 4"/>
          <p:cNvGrpSpPr/>
          <p:nvPr/>
        </p:nvGrpSpPr>
        <p:grpSpPr>
          <a:xfrm flipV="1">
            <a:off x="1585" y="0"/>
            <a:ext cx="12188827" cy="377952"/>
            <a:chOff x="-1" y="6480048"/>
            <a:chExt cx="12188827" cy="377952"/>
          </a:xfrm>
        </p:grpSpPr>
        <p:sp>
          <p:nvSpPr>
            <p:cNvPr id="6" name="Rectangle 5"/>
            <p:cNvSpPr/>
            <p:nvPr/>
          </p:nvSpPr>
          <p:spPr>
            <a:xfrm>
              <a:off x="0" y="6583680"/>
              <a:ext cx="12188826" cy="274320"/>
            </a:xfrm>
            <a:prstGeom prst="rect">
              <a:avLst/>
            </a:prstGeom>
            <a:gradFill flip="none" rotWithShape="1">
              <a:gsLst>
                <a:gs pos="100000">
                  <a:schemeClr val="accent1">
                    <a:alpha val="50000"/>
                  </a:schemeClr>
                </a:gs>
                <a:gs pos="0">
                  <a:schemeClr val="accent1">
                    <a:lumMod val="60000"/>
                    <a:lumOff val="40000"/>
                    <a:alpha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7" name="Rectangle 6"/>
            <p:cNvSpPr/>
            <p:nvPr/>
          </p:nvSpPr>
          <p:spPr>
            <a:xfrm>
              <a:off x="-1" y="6480048"/>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grpSp>
      <p:sp>
        <p:nvSpPr>
          <p:cNvPr id="2" name="Date Placeholder 1"/>
          <p:cNvSpPr>
            <a:spLocks noGrp="1"/>
          </p:cNvSpPr>
          <p:nvPr>
            <p:ph type="dt" sz="half" idx="10"/>
          </p:nvPr>
        </p:nvSpPr>
        <p:spPr/>
        <p:txBody>
          <a:bodyPr/>
          <a:lstStyle/>
          <a:p>
            <a:fld id="{0B277187-C200-495F-A386-621319EADA8F}" type="datetimeFigureOut">
              <a:rPr lang="en-US"/>
              <a:pPr/>
              <a:t>5/12/2013</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FC749032-2A07-4AE8-BA90-74324CAE0C87}" type="slidenum">
              <a:rPr/>
              <a:pPr/>
              <a:t>‹Nº›</a:t>
            </a:fld>
            <a:endParaRPr/>
          </a:p>
        </p:txBody>
      </p:sp>
    </p:spTree>
    <p:extLst>
      <p:ext uri="{BB962C8B-B14F-4D97-AF65-F5344CB8AC3E}">
        <p14:creationId xmlns="" xmlns:p14="http://schemas.microsoft.com/office/powerpoint/2010/main" val="329543661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grpSp>
        <p:nvGrpSpPr>
          <p:cNvPr id="8" name="Group 7"/>
          <p:cNvGrpSpPr/>
          <p:nvPr/>
        </p:nvGrpSpPr>
        <p:grpSpPr>
          <a:xfrm flipV="1">
            <a:off x="1585" y="0"/>
            <a:ext cx="12188827" cy="377952"/>
            <a:chOff x="-1" y="6480048"/>
            <a:chExt cx="12188827" cy="377952"/>
          </a:xfrm>
        </p:grpSpPr>
        <p:sp>
          <p:nvSpPr>
            <p:cNvPr id="9" name="Rectangle 8"/>
            <p:cNvSpPr/>
            <p:nvPr/>
          </p:nvSpPr>
          <p:spPr>
            <a:xfrm>
              <a:off x="0" y="6583680"/>
              <a:ext cx="12188826" cy="274320"/>
            </a:xfrm>
            <a:prstGeom prst="rect">
              <a:avLst/>
            </a:prstGeom>
            <a:gradFill flip="none" rotWithShape="1">
              <a:gsLst>
                <a:gs pos="100000">
                  <a:schemeClr val="accent1">
                    <a:alpha val="50000"/>
                  </a:schemeClr>
                </a:gs>
                <a:gs pos="0">
                  <a:schemeClr val="accent1">
                    <a:lumMod val="60000"/>
                    <a:lumOff val="40000"/>
                    <a:alpha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10" name="Rectangle 9"/>
            <p:cNvSpPr/>
            <p:nvPr/>
          </p:nvSpPr>
          <p:spPr>
            <a:xfrm>
              <a:off x="-1" y="6480048"/>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grpSp>
      <p:sp>
        <p:nvSpPr>
          <p:cNvPr id="2" name="Title 1"/>
          <p:cNvSpPr>
            <a:spLocks noGrp="1"/>
          </p:cNvSpPr>
          <p:nvPr>
            <p:ph type="title"/>
          </p:nvPr>
        </p:nvSpPr>
        <p:spPr>
          <a:xfrm>
            <a:off x="7470648" y="2350008"/>
            <a:ext cx="4206240" cy="1993392"/>
          </a:xfrm>
        </p:spPr>
        <p:txBody>
          <a:bodyPr anchor="b">
            <a:normAutofit/>
          </a:bodyPr>
          <a:lstStyle>
            <a:lvl1pPr>
              <a:defRPr sz="3400" b="1"/>
            </a:lvl1pPr>
          </a:lstStyle>
          <a:p>
            <a:r>
              <a:rPr lang="es-ES" smtClean="0"/>
              <a:t>Haga clic para modificar el estilo de título del patrón</a:t>
            </a:r>
            <a:endParaRPr/>
          </a:p>
        </p:txBody>
      </p:sp>
      <p:sp>
        <p:nvSpPr>
          <p:cNvPr id="3" name="Content Placeholder 2"/>
          <p:cNvSpPr>
            <a:spLocks noGrp="1"/>
          </p:cNvSpPr>
          <p:nvPr>
            <p:ph idx="1"/>
          </p:nvPr>
        </p:nvSpPr>
        <p:spPr>
          <a:xfrm>
            <a:off x="457200" y="758952"/>
            <a:ext cx="6629400" cy="533095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a:p>
        </p:txBody>
      </p:sp>
      <p:sp>
        <p:nvSpPr>
          <p:cNvPr id="4" name="Text Placeholder 3"/>
          <p:cNvSpPr>
            <a:spLocks noGrp="1"/>
          </p:cNvSpPr>
          <p:nvPr>
            <p:ph type="body" sz="half" idx="2"/>
          </p:nvPr>
        </p:nvSpPr>
        <p:spPr>
          <a:xfrm>
            <a:off x="7470648" y="4361688"/>
            <a:ext cx="4206240" cy="1728216"/>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B277187-C200-495F-A386-621319EADA8F}" type="datetimeFigureOut">
              <a:rPr lang="en-US"/>
              <a:pPr/>
              <a:t>5/12/2013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C749032-2A07-4AE8-BA90-74324CAE0C87}" type="slidenum">
              <a:rPr/>
              <a:pPr/>
              <a:t>‹Nº›</a:t>
            </a:fld>
            <a:endParaRPr/>
          </a:p>
        </p:txBody>
      </p:sp>
    </p:spTree>
    <p:extLst>
      <p:ext uri="{BB962C8B-B14F-4D97-AF65-F5344CB8AC3E}">
        <p14:creationId xmlns="" xmlns:p14="http://schemas.microsoft.com/office/powerpoint/2010/main" val="53937491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flipV="1">
            <a:off x="1585" y="0"/>
            <a:ext cx="12188827" cy="377952"/>
            <a:chOff x="-1" y="6480048"/>
            <a:chExt cx="12188827" cy="377952"/>
          </a:xfrm>
        </p:grpSpPr>
        <p:sp>
          <p:nvSpPr>
            <p:cNvPr id="9" name="Rectangle 8"/>
            <p:cNvSpPr/>
            <p:nvPr/>
          </p:nvSpPr>
          <p:spPr>
            <a:xfrm>
              <a:off x="0" y="6583680"/>
              <a:ext cx="12188826" cy="274320"/>
            </a:xfrm>
            <a:prstGeom prst="rect">
              <a:avLst/>
            </a:prstGeom>
            <a:gradFill flip="none" rotWithShape="1">
              <a:gsLst>
                <a:gs pos="100000">
                  <a:schemeClr val="accent1">
                    <a:alpha val="50000"/>
                  </a:schemeClr>
                </a:gs>
                <a:gs pos="0">
                  <a:schemeClr val="accent1">
                    <a:lumMod val="60000"/>
                    <a:lumOff val="40000"/>
                    <a:alpha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10" name="Rectangle 9"/>
            <p:cNvSpPr/>
            <p:nvPr/>
          </p:nvSpPr>
          <p:spPr>
            <a:xfrm>
              <a:off x="-1" y="6480048"/>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grpSp>
      <p:sp>
        <p:nvSpPr>
          <p:cNvPr id="2" name="Title 1"/>
          <p:cNvSpPr>
            <a:spLocks noGrp="1"/>
          </p:cNvSpPr>
          <p:nvPr>
            <p:ph type="title"/>
          </p:nvPr>
        </p:nvSpPr>
        <p:spPr>
          <a:xfrm>
            <a:off x="7470648" y="2350008"/>
            <a:ext cx="4206240" cy="1993392"/>
          </a:xfrm>
        </p:spPr>
        <p:txBody>
          <a:bodyPr anchor="b">
            <a:normAutofit/>
          </a:bodyPr>
          <a:lstStyle>
            <a:lvl1pPr>
              <a:defRPr sz="3400" b="1"/>
            </a:lvl1pPr>
          </a:lstStyle>
          <a:p>
            <a:r>
              <a:rPr lang="es-ES" smtClean="0"/>
              <a:t>Haga clic para modificar el estilo de título del patrón</a:t>
            </a:r>
            <a:endParaRPr/>
          </a:p>
        </p:txBody>
      </p:sp>
      <p:sp>
        <p:nvSpPr>
          <p:cNvPr id="3" name="Picture Placeholder 2"/>
          <p:cNvSpPr>
            <a:spLocks noGrp="1"/>
          </p:cNvSpPr>
          <p:nvPr>
            <p:ph type="pic" idx="1"/>
          </p:nvPr>
        </p:nvSpPr>
        <p:spPr>
          <a:xfrm>
            <a:off x="150811" y="506104"/>
            <a:ext cx="6858002" cy="5843016"/>
          </a:xfrm>
          <a:solidFill>
            <a:schemeClr val="accent1">
              <a:lumMod val="40000"/>
              <a:lumOff val="60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a:p>
        </p:txBody>
      </p:sp>
      <p:sp>
        <p:nvSpPr>
          <p:cNvPr id="4" name="Text Placeholder 3"/>
          <p:cNvSpPr>
            <a:spLocks noGrp="1"/>
          </p:cNvSpPr>
          <p:nvPr>
            <p:ph type="body" sz="half" idx="2"/>
          </p:nvPr>
        </p:nvSpPr>
        <p:spPr>
          <a:xfrm>
            <a:off x="7470648" y="4361688"/>
            <a:ext cx="4206240" cy="1728216"/>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B277187-C200-495F-A386-621319EADA8F}" type="datetimeFigureOut">
              <a:rPr lang="en-US"/>
              <a:pPr/>
              <a:t>5/12/2013</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FC749032-2A07-4AE8-BA90-74324CAE0C87}" type="slidenum">
              <a:rPr/>
              <a:pPr/>
              <a:t>‹Nº›</a:t>
            </a:fld>
            <a:endParaRPr/>
          </a:p>
        </p:txBody>
      </p:sp>
    </p:spTree>
    <p:extLst>
      <p:ext uri="{BB962C8B-B14F-4D97-AF65-F5344CB8AC3E}">
        <p14:creationId xmlns="" xmlns:p14="http://schemas.microsoft.com/office/powerpoint/2010/main" val="110198694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20000"/>
                <a:lumOff val="80000"/>
                <a:alpha val="59000"/>
              </a:schemeClr>
            </a:gs>
            <a:gs pos="40000">
              <a:schemeClr val="accent1">
                <a:lumMod val="20000"/>
                <a:lumOff val="80000"/>
                <a:alpha val="66000"/>
              </a:schemeClr>
            </a:gs>
            <a:gs pos="100000">
              <a:schemeClr val="accent1">
                <a:lumMod val="40000"/>
                <a:lumOff val="60000"/>
              </a:schemeClr>
            </a:gs>
          </a:gsLst>
          <a:path path="circle">
            <a:fillToRect l="50000" t="-80000" r="50000" b="180000"/>
          </a:path>
        </a:gradFill>
        <a:effectLst/>
      </p:bgPr>
    </p:bg>
    <p:spTree>
      <p:nvGrpSpPr>
        <p:cNvPr id="1" name=""/>
        <p:cNvGrpSpPr/>
        <p:nvPr/>
      </p:nvGrpSpPr>
      <p:grpSpPr>
        <a:xfrm>
          <a:off x="0" y="0"/>
          <a:ext cx="0" cy="0"/>
          <a:chOff x="0" y="0"/>
          <a:chExt cx="0" cy="0"/>
        </a:xfrm>
      </p:grpSpPr>
      <p:grpSp>
        <p:nvGrpSpPr>
          <p:cNvPr id="9" name="Group 8"/>
          <p:cNvGrpSpPr/>
          <p:nvPr/>
        </p:nvGrpSpPr>
        <p:grpSpPr>
          <a:xfrm>
            <a:off x="-1" y="6480048"/>
            <a:ext cx="12188827" cy="377952"/>
            <a:chOff x="-1" y="6480048"/>
            <a:chExt cx="12188827" cy="377952"/>
          </a:xfrm>
        </p:grpSpPr>
        <p:sp>
          <p:nvSpPr>
            <p:cNvPr id="7" name="Rectangle 6"/>
            <p:cNvSpPr/>
            <p:nvPr/>
          </p:nvSpPr>
          <p:spPr>
            <a:xfrm>
              <a:off x="0" y="6583680"/>
              <a:ext cx="12188826" cy="274320"/>
            </a:xfrm>
            <a:prstGeom prst="rect">
              <a:avLst/>
            </a:prstGeom>
            <a:gradFill flip="none" rotWithShape="1">
              <a:gsLst>
                <a:gs pos="100000">
                  <a:schemeClr val="accent1">
                    <a:alpha val="50000"/>
                  </a:schemeClr>
                </a:gs>
                <a:gs pos="0">
                  <a:schemeClr val="accent1">
                    <a:lumMod val="60000"/>
                    <a:lumOff val="40000"/>
                    <a:alpha val="5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sp>
          <p:nvSpPr>
            <p:cNvPr id="8" name="Rectangle 7"/>
            <p:cNvSpPr/>
            <p:nvPr/>
          </p:nvSpPr>
          <p:spPr>
            <a:xfrm>
              <a:off x="-1" y="6480048"/>
              <a:ext cx="12188826" cy="73152"/>
            </a:xfrm>
            <a:prstGeom prst="rect">
              <a:avLst/>
            </a:prstGeom>
            <a:gradFill flip="none" rotWithShape="1">
              <a:gsLst>
                <a:gs pos="100000">
                  <a:schemeClr val="accent1">
                    <a:alpha val="80000"/>
                  </a:schemeClr>
                </a:gs>
                <a:gs pos="0">
                  <a:schemeClr val="accent1">
                    <a:lumMod val="60000"/>
                    <a:lumOff val="40000"/>
                    <a:alpha val="8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a:p>
          </p:txBody>
        </p:sp>
      </p:grpSp>
      <p:sp>
        <p:nvSpPr>
          <p:cNvPr id="2" name="Title Placeholder 1"/>
          <p:cNvSpPr>
            <a:spLocks noGrp="1"/>
          </p:cNvSpPr>
          <p:nvPr>
            <p:ph type="title"/>
          </p:nvPr>
        </p:nvSpPr>
        <p:spPr>
          <a:xfrm>
            <a:off x="1341120" y="467360"/>
            <a:ext cx="9509760" cy="1233424"/>
          </a:xfrm>
          <a:prstGeom prst="rect">
            <a:avLst/>
          </a:prstGeom>
        </p:spPr>
        <p:txBody>
          <a:bodyPr vert="horz" lIns="91440" tIns="45720" rIns="91440" bIns="45720" rtlCol="0" anchor="b">
            <a:normAutofit/>
          </a:bodyPr>
          <a:lstStyle/>
          <a:p>
            <a:r>
              <a:rPr lang="es-ES" smtClean="0"/>
              <a:t>Haga clic para modificar el estilo de título del patrón</a:t>
            </a:r>
            <a:endParaRPr/>
          </a:p>
        </p:txBody>
      </p:sp>
      <p:sp>
        <p:nvSpPr>
          <p:cNvPr id="3" name="Text Placeholder 2"/>
          <p:cNvSpPr>
            <a:spLocks noGrp="1"/>
          </p:cNvSpPr>
          <p:nvPr>
            <p:ph type="body" idx="1"/>
          </p:nvPr>
        </p:nvSpPr>
        <p:spPr>
          <a:xfrm>
            <a:off x="1341120" y="1901952"/>
            <a:ext cx="9509760" cy="412762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dirty="0"/>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r">
              <a:defRPr sz="900">
                <a:solidFill>
                  <a:schemeClr val="tx1"/>
                </a:solidFill>
              </a:defRPr>
            </a:lvl1pPr>
          </a:lstStyle>
          <a:p>
            <a:fld id="{0B277187-C200-495F-A386-621319EADA8F}" type="datetimeFigureOut">
              <a:rPr lang="en-US"/>
              <a:pPr/>
              <a:t>5/12/2013</a:t>
            </a:fld>
            <a:endParaRPr/>
          </a:p>
        </p:txBody>
      </p:sp>
      <p:sp>
        <p:nvSpPr>
          <p:cNvPr id="5" name="Footer Placeholder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900">
                <a:solidFill>
                  <a:schemeClr val="tx1"/>
                </a:solidFill>
              </a:defRPr>
            </a:lvl1pPr>
          </a:lstStyle>
          <a:p>
            <a:endParaRPr/>
          </a:p>
        </p:txBody>
      </p:sp>
      <p:sp>
        <p:nvSpPr>
          <p:cNvPr id="6" name="Slide Number Placeholder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900">
                <a:solidFill>
                  <a:schemeClr val="tx1"/>
                </a:solidFill>
              </a:defRPr>
            </a:lvl1pPr>
          </a:lstStyle>
          <a:p>
            <a:fld id="{FC749032-2A07-4AE8-BA90-74324CAE0C87}" type="slidenum">
              <a:rPr/>
              <a:pPr/>
              <a:t>‹Nº›</a:t>
            </a:fld>
            <a:endParaRPr/>
          </a:p>
        </p:txBody>
      </p:sp>
    </p:spTree>
    <p:extLst>
      <p:ext uri="{BB962C8B-B14F-4D97-AF65-F5344CB8AC3E}">
        <p14:creationId xmlns="" xmlns:p14="http://schemas.microsoft.com/office/powerpoint/2010/main" val="3870023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3400" b="1"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tx1">
              <a:lumMod val="90000"/>
              <a:lumOff val="10000"/>
            </a:schemeClr>
          </a:solidFill>
          <a:latin typeface="+mn-lt"/>
          <a:ea typeface="+mn-ea"/>
          <a:cs typeface="+mn-cs"/>
        </a:defRPr>
      </a:lvl1pPr>
      <a:lvl2pPr marL="594360" indent="-228600" algn="l" defTabSz="914400" rtl="0" eaLnBrk="1" latinLnBrk="0" hangingPunct="1">
        <a:lnSpc>
          <a:spcPct val="90000"/>
        </a:lnSpc>
        <a:spcBef>
          <a:spcPts val="1000"/>
        </a:spcBef>
        <a:buSzPct val="100000"/>
        <a:buFont typeface="Arial" pitchFamily="34" charset="0"/>
        <a:buChar char="▪"/>
        <a:defRPr sz="1800" kern="1200">
          <a:solidFill>
            <a:schemeClr val="tx1">
              <a:lumMod val="90000"/>
              <a:lumOff val="10000"/>
            </a:schemeClr>
          </a:solidFill>
          <a:latin typeface="+mn-lt"/>
          <a:ea typeface="+mn-ea"/>
          <a:cs typeface="+mn-cs"/>
        </a:defRPr>
      </a:lvl2pPr>
      <a:lvl3pPr marL="914400" indent="-228600" algn="l" defTabSz="914400" rtl="0" eaLnBrk="1" latinLnBrk="0" hangingPunct="1">
        <a:lnSpc>
          <a:spcPct val="90000"/>
        </a:lnSpc>
        <a:spcBef>
          <a:spcPts val="800"/>
        </a:spcBef>
        <a:buSzPct val="100000"/>
        <a:buFont typeface="Arial" pitchFamily="34" charset="0"/>
        <a:buChar char="▪"/>
        <a:defRPr sz="1600" kern="1200">
          <a:solidFill>
            <a:schemeClr val="tx1">
              <a:lumMod val="90000"/>
              <a:lumOff val="10000"/>
            </a:schemeClr>
          </a:solidFill>
          <a:latin typeface="+mn-lt"/>
          <a:ea typeface="+mn-ea"/>
          <a:cs typeface="+mn-cs"/>
        </a:defRPr>
      </a:lvl3pPr>
      <a:lvl4pPr marL="1234440" indent="-228600" algn="l" defTabSz="914400" rtl="0" eaLnBrk="1" latinLnBrk="0" hangingPunct="1">
        <a:lnSpc>
          <a:spcPct val="90000"/>
        </a:lnSpc>
        <a:spcBef>
          <a:spcPts val="800"/>
        </a:spcBef>
        <a:buSzPct val="100000"/>
        <a:buFont typeface="Arial" pitchFamily="34" charset="0"/>
        <a:buChar char="▪"/>
        <a:defRPr sz="1400" kern="1200">
          <a:solidFill>
            <a:schemeClr val="tx1">
              <a:lumMod val="90000"/>
              <a:lumOff val="10000"/>
            </a:schemeClr>
          </a:solidFill>
          <a:latin typeface="+mn-lt"/>
          <a:ea typeface="+mn-ea"/>
          <a:cs typeface="+mn-cs"/>
        </a:defRPr>
      </a:lvl4pPr>
      <a:lvl5pPr marL="1554480" indent="-228600" algn="l" defTabSz="914400" rtl="0" eaLnBrk="1" latinLnBrk="0" hangingPunct="1">
        <a:lnSpc>
          <a:spcPct val="90000"/>
        </a:lnSpc>
        <a:spcBef>
          <a:spcPts val="800"/>
        </a:spcBef>
        <a:buSzPct val="100000"/>
        <a:buFont typeface="Arial" pitchFamily="34" charset="0"/>
        <a:buChar char="▪"/>
        <a:defRPr sz="1400" kern="1200">
          <a:solidFill>
            <a:schemeClr val="tx1">
              <a:lumMod val="90000"/>
              <a:lumOff val="10000"/>
            </a:schemeClr>
          </a:solidFill>
          <a:latin typeface="+mn-lt"/>
          <a:ea typeface="+mn-ea"/>
          <a:cs typeface="+mn-cs"/>
        </a:defRPr>
      </a:lvl5pPr>
      <a:lvl6pPr marL="1874520" indent="-228600" algn="l" defTabSz="914400" rtl="0" eaLnBrk="1" latinLnBrk="0" hangingPunct="1">
        <a:lnSpc>
          <a:spcPct val="90000"/>
        </a:lnSpc>
        <a:spcBef>
          <a:spcPts val="800"/>
        </a:spcBef>
        <a:buSzPct val="10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100000"/>
        <a:buFont typeface="Arial" pitchFamily="34" charset="0"/>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100000"/>
        <a:buFont typeface="Arial" pitchFamily="34" charset="0"/>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100000"/>
        <a:buFont typeface="Arial" pitchFamily="34" charset="0"/>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mailto:Normal3neza@prodigy.net.mx" TargetMode="Externa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file:///F:\KONPETENTZIEN%20IKUSMOLDEA\REFERENCIAL%20DE%20COMPETENCIAS%20DEL%20PROFESORADO.doc" TargetMode="External"/><Relationship Id="rId2" Type="http://schemas.openxmlformats.org/officeDocument/2006/relationships/hyperlink" Target="file:///F:\KONPETENTZIEN%20IKUSMOLDEA\DEL%20CURRICULUM%20PRESCRITO%20AL%20REAL.doc"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file:///F:\KONPETENTZIEN%20IKUSMOLDEA\razones%20de%20saber.doc" TargetMode="External"/><Relationship Id="rId2" Type="http://schemas.openxmlformats.org/officeDocument/2006/relationships/hyperlink" Target="file:///F:\KONPETENTZIEN%20IKUSMOLDEA\ELORRIO%20iraila%20KONPETENTZIAK\razones%20de%20saber.doc"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219200" y="1524000"/>
            <a:ext cx="9601200" cy="1041654"/>
          </a:xfrm>
        </p:spPr>
        <p:txBody>
          <a:bodyPr>
            <a:noAutofit/>
          </a:bodyPr>
          <a:lstStyle/>
          <a:p>
            <a:r>
              <a:rPr lang="es-MX" sz="4400" i="1" dirty="0" smtClean="0"/>
              <a:t>Construir competencias desde la escuela</a:t>
            </a:r>
            <a:endParaRPr lang="es-ES" sz="4400" noProof="1"/>
          </a:p>
        </p:txBody>
      </p:sp>
      <p:sp>
        <p:nvSpPr>
          <p:cNvPr id="7" name="Subtítulo 6"/>
          <p:cNvSpPr>
            <a:spLocks noGrp="1"/>
          </p:cNvSpPr>
          <p:nvPr>
            <p:ph type="subTitle" idx="1"/>
          </p:nvPr>
        </p:nvSpPr>
        <p:spPr>
          <a:xfrm>
            <a:off x="1143000" y="2511552"/>
            <a:ext cx="9601200" cy="612648"/>
          </a:xfrm>
        </p:spPr>
        <p:txBody>
          <a:bodyPr>
            <a:normAutofit/>
          </a:bodyPr>
          <a:lstStyle/>
          <a:p>
            <a:r>
              <a:rPr lang="es-MX" dirty="0" err="1" smtClean="0"/>
              <a:t>Perrenoud</a:t>
            </a:r>
            <a:r>
              <a:rPr lang="es-MX" dirty="0" smtClean="0"/>
              <a:t>, P.(1999).</a:t>
            </a:r>
            <a:endParaRPr lang="es-ES" noProof="1"/>
          </a:p>
        </p:txBody>
      </p:sp>
      <p:pic>
        <p:nvPicPr>
          <p:cNvPr id="5" name="4 Imagen"/>
          <p:cNvPicPr/>
          <p:nvPr/>
        </p:nvPicPr>
        <p:blipFill>
          <a:blip r:embed="rId2" cstate="print"/>
          <a:srcRect/>
          <a:stretch>
            <a:fillRect/>
          </a:stretch>
        </p:blipFill>
        <p:spPr bwMode="auto">
          <a:xfrm>
            <a:off x="1125292" y="506975"/>
            <a:ext cx="1330816" cy="929149"/>
          </a:xfrm>
          <a:prstGeom prst="rect">
            <a:avLst/>
          </a:prstGeom>
          <a:noFill/>
          <a:ln w="9525">
            <a:noFill/>
            <a:miter lim="800000"/>
            <a:headEnd/>
            <a:tailEnd/>
          </a:ln>
        </p:spPr>
      </p:pic>
      <p:pic>
        <p:nvPicPr>
          <p:cNvPr id="6" name="5 Imagen"/>
          <p:cNvPicPr/>
          <p:nvPr/>
        </p:nvPicPr>
        <p:blipFill>
          <a:blip r:embed="rId3" cstate="print">
            <a:clrChange>
              <a:clrFrom>
                <a:srgbClr val="FDFDFD"/>
              </a:clrFrom>
              <a:clrTo>
                <a:srgbClr val="FDFDFD">
                  <a:alpha val="0"/>
                </a:srgbClr>
              </a:clrTo>
            </a:clrChange>
          </a:blip>
          <a:srcRect l="20023" t="19629" r="27075" b="26260"/>
          <a:stretch>
            <a:fillRect/>
          </a:stretch>
        </p:blipFill>
        <p:spPr bwMode="auto">
          <a:xfrm>
            <a:off x="10023065" y="502674"/>
            <a:ext cx="1175570" cy="899652"/>
          </a:xfrm>
          <a:prstGeom prst="rect">
            <a:avLst/>
          </a:prstGeom>
          <a:noFill/>
          <a:ln w="9525">
            <a:noFill/>
            <a:miter lim="800000"/>
            <a:headEnd/>
            <a:tailEnd/>
          </a:ln>
        </p:spPr>
      </p:pic>
      <p:pic>
        <p:nvPicPr>
          <p:cNvPr id="8" name="Imagen 1"/>
          <p:cNvPicPr>
            <a:picLocks noChangeAspect="1" noChangeArrowheads="1"/>
          </p:cNvPicPr>
          <p:nvPr/>
        </p:nvPicPr>
        <p:blipFill>
          <a:blip r:embed="rId4">
            <a:clrChange>
              <a:clrFrom>
                <a:srgbClr val="FEFEFC"/>
              </a:clrFrom>
              <a:clrTo>
                <a:srgbClr val="FEFEFC">
                  <a:alpha val="0"/>
                </a:srgbClr>
              </a:clrTo>
            </a:clrChange>
          </a:blip>
          <a:srcRect l="479" r="5890"/>
          <a:stretch>
            <a:fillRect/>
          </a:stretch>
        </p:blipFill>
        <p:spPr bwMode="auto">
          <a:xfrm>
            <a:off x="1044575" y="4432300"/>
            <a:ext cx="1038225" cy="1254125"/>
          </a:xfrm>
          <a:prstGeom prst="rect">
            <a:avLst/>
          </a:prstGeom>
          <a:noFill/>
        </p:spPr>
      </p:pic>
      <p:sp>
        <p:nvSpPr>
          <p:cNvPr id="9" name="8 Rectángulo"/>
          <p:cNvSpPr/>
          <p:nvPr/>
        </p:nvSpPr>
        <p:spPr>
          <a:xfrm>
            <a:off x="3161392" y="767834"/>
            <a:ext cx="5986191" cy="646331"/>
          </a:xfrm>
          <a:prstGeom prst="rect">
            <a:avLst/>
          </a:prstGeom>
        </p:spPr>
        <p:txBody>
          <a:bodyPr wrap="none">
            <a:spAutoFit/>
          </a:bodyPr>
          <a:lstStyle/>
          <a:p>
            <a:pPr lvl="0" algn="ctr" fontAlgn="base">
              <a:spcBef>
                <a:spcPct val="0"/>
              </a:spcBef>
              <a:spcAft>
                <a:spcPct val="0"/>
              </a:spcAft>
              <a:tabLst>
                <a:tab pos="2444750" algn="l"/>
              </a:tabLst>
            </a:pPr>
            <a:r>
              <a:rPr lang="es-MX" b="1" i="1" dirty="0" smtClean="0">
                <a:latin typeface="Calibri" pitchFamily="34" charset="0"/>
                <a:ea typeface="Calibri" pitchFamily="34" charset="0"/>
                <a:cs typeface="Times New Roman" pitchFamily="18" charset="0"/>
              </a:rPr>
              <a:t>2013. Año del Bicentenario de los Sentimientos de la Nación. </a:t>
            </a:r>
          </a:p>
          <a:p>
            <a:pPr lvl="0" algn="ctr" fontAlgn="base">
              <a:spcBef>
                <a:spcPct val="0"/>
              </a:spcBef>
              <a:spcAft>
                <a:spcPct val="0"/>
              </a:spcAft>
              <a:tabLst>
                <a:tab pos="2444750" algn="l"/>
              </a:tabLst>
            </a:pPr>
            <a:r>
              <a:rPr lang="es-MX" b="1" dirty="0" smtClean="0">
                <a:latin typeface="Calibri" pitchFamily="34" charset="0"/>
                <a:ea typeface="Calibri" pitchFamily="34" charset="0"/>
                <a:cs typeface="Times New Roman" pitchFamily="18" charset="0"/>
              </a:rPr>
              <a:t>ESCUELA  NORMAL Nº3 DE NEZAHUALCÓYOTL</a:t>
            </a:r>
            <a:endParaRPr lang="es-MX" sz="2400" dirty="0" smtClean="0">
              <a:latin typeface="Arial" pitchFamily="34" charset="0"/>
              <a:cs typeface="Arial" pitchFamily="34" charset="0"/>
            </a:endParaRPr>
          </a:p>
        </p:txBody>
      </p:sp>
      <p:sp>
        <p:nvSpPr>
          <p:cNvPr id="10" name="Text Box 2"/>
          <p:cNvSpPr txBox="1">
            <a:spLocks noChangeArrowheads="1"/>
          </p:cNvSpPr>
          <p:nvPr/>
        </p:nvSpPr>
        <p:spPr bwMode="auto">
          <a:xfrm>
            <a:off x="1600200" y="5761038"/>
            <a:ext cx="8991600" cy="555625"/>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MX" sz="700" b="1" i="0" u="none" strike="noStrike" cap="none" normalizeH="0" baseline="0" dirty="0" smtClean="0">
                <a:ln>
                  <a:noFill/>
                </a:ln>
                <a:solidFill>
                  <a:schemeClr val="tx1"/>
                </a:solidFill>
                <a:effectLst/>
                <a:latin typeface="Harabara"/>
                <a:ea typeface="Calibri" pitchFamily="34" charset="0"/>
                <a:cs typeface="Arial" pitchFamily="34" charset="0"/>
              </a:rPr>
              <a:t>SAN MATEO Y NARVARTE S/N COL. AMPL. VICENTE VILLADA, NEZAHUALC</a:t>
            </a:r>
            <a:r>
              <a:rPr kumimoji="0" lang="es-MX" sz="700" b="1"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MX" sz="700" b="1" i="0" u="none" strike="noStrike" cap="none" normalizeH="0" baseline="0" dirty="0" smtClean="0">
                <a:ln>
                  <a:noFill/>
                </a:ln>
                <a:solidFill>
                  <a:schemeClr val="tx1"/>
                </a:solidFill>
                <a:effectLst/>
                <a:latin typeface="Harabara"/>
                <a:ea typeface="Calibri" pitchFamily="34" charset="0"/>
                <a:cs typeface="Arial" pitchFamily="34" charset="0"/>
              </a:rPr>
              <a:t>YOTL, MEX., C.P. 57710</a:t>
            </a:r>
            <a:endParaRPr kumimoji="0" lang="es-MX"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de-AT" sz="700" b="1" i="0" u="none" strike="noStrike" cap="none" normalizeH="0" baseline="0" dirty="0" smtClean="0">
                <a:ln>
                  <a:noFill/>
                </a:ln>
                <a:solidFill>
                  <a:schemeClr val="tx1"/>
                </a:solidFill>
                <a:effectLst/>
                <a:latin typeface="Harabara"/>
                <a:ea typeface="Calibri" pitchFamily="34" charset="0"/>
                <a:cs typeface="Arial" pitchFamily="34" charset="0"/>
              </a:rPr>
              <a:t>TELS. 57 97 16 43</a:t>
            </a:r>
            <a:endParaRPr kumimoji="0" lang="de-AT"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de-AT" sz="700" b="1" i="0" u="none" strike="noStrike" cap="none" normalizeH="0" baseline="0" dirty="0" smtClean="0">
                <a:ln>
                  <a:noFill/>
                </a:ln>
                <a:solidFill>
                  <a:schemeClr val="tx1"/>
                </a:solidFill>
                <a:effectLst/>
                <a:latin typeface="Harabara"/>
                <a:ea typeface="Calibri" pitchFamily="34" charset="0"/>
                <a:cs typeface="Arial" pitchFamily="34" charset="0"/>
                <a:hlinkClick r:id="rId5"/>
              </a:rPr>
              <a:t>normal3neza@prodigy.net.mx</a:t>
            </a:r>
            <a:r>
              <a:rPr kumimoji="0" lang="de-AT" sz="700" b="1" i="0" u="none" strike="noStrike" cap="none" normalizeH="0" baseline="0" dirty="0" smtClean="0">
                <a:ln>
                  <a:noFill/>
                </a:ln>
                <a:solidFill>
                  <a:schemeClr val="tx1"/>
                </a:solidFill>
                <a:effectLst/>
                <a:latin typeface="Harabara"/>
                <a:ea typeface="Calibri" pitchFamily="34" charset="0"/>
                <a:cs typeface="Arial" pitchFamily="34" charset="0"/>
              </a:rPr>
              <a:t>. </a:t>
            </a:r>
            <a:endParaRPr kumimoji="0" lang="de-AT"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de-AT" sz="700" b="1" i="0" u="none" strike="noStrike" cap="none" normalizeH="0" baseline="0" dirty="0" smtClean="0">
                <a:ln>
                  <a:noFill/>
                </a:ln>
                <a:solidFill>
                  <a:schemeClr val="tx1"/>
                </a:solidFill>
                <a:effectLst/>
                <a:latin typeface="Harabara"/>
                <a:ea typeface="Calibri" pitchFamily="34" charset="0"/>
                <a:cs typeface="Arial" pitchFamily="34" charset="0"/>
              </a:rPr>
              <a:t>C.C.T. 15ENS0047T</a:t>
            </a:r>
            <a:endParaRPr kumimoji="0" lang="de-AT"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5"/>
          <p:cNvSpPr>
            <a:spLocks noChangeArrowheads="1"/>
          </p:cNvSpPr>
          <p:nvPr/>
        </p:nvSpPr>
        <p:spPr bwMode="auto">
          <a:xfrm>
            <a:off x="8088214" y="4495800"/>
            <a:ext cx="3417987" cy="14619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tab pos="2806700" algn="ctr"/>
                <a:tab pos="5611813" algn="r"/>
              </a:tabLst>
            </a:pPr>
            <a:r>
              <a:rPr kumimoji="0" lang="es-MX" sz="1800" b="0" i="0" u="none" strike="noStrike" cap="none" normalizeH="0" baseline="0" dirty="0" smtClean="0">
                <a:ln>
                  <a:noFill/>
                </a:ln>
                <a:solidFill>
                  <a:schemeClr val="tx1"/>
                </a:solidFill>
                <a:effectLst/>
                <a:latin typeface="Arial" pitchFamily="34" charset="0"/>
                <a:cs typeface="Arial" pitchFamily="34" charset="0"/>
              </a:rPr>
              <a:t/>
            </a:r>
            <a:br>
              <a:rPr kumimoji="0" lang="es-MX" sz="1800" b="0" i="0" u="none" strike="noStrike" cap="none" normalizeH="0" baseline="0" dirty="0" smtClean="0">
                <a:ln>
                  <a:noFill/>
                </a:ln>
                <a:solidFill>
                  <a:schemeClr val="tx1"/>
                </a:solidFill>
                <a:effectLst/>
                <a:latin typeface="Arial" pitchFamily="34" charset="0"/>
                <a:cs typeface="Arial" pitchFamily="34" charset="0"/>
              </a:rPr>
            </a:br>
            <a:endParaRPr kumimoji="0" lang="es-MX"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2806700" algn="ctr"/>
                <a:tab pos="5611813" algn="r"/>
              </a:tabLst>
            </a:pPr>
            <a:r>
              <a:rPr kumimoji="0" lang="es-MX" sz="700" b="1" i="0" u="none" strike="noStrike" cap="none" normalizeH="0" baseline="0" dirty="0" smtClean="0">
                <a:ln>
                  <a:noFill/>
                </a:ln>
                <a:solidFill>
                  <a:schemeClr val="tx1"/>
                </a:solidFill>
                <a:effectLst/>
                <a:latin typeface="Gotham HTF"/>
                <a:ea typeface="Calibri" pitchFamily="34" charset="0"/>
                <a:cs typeface="Times New Roman" pitchFamily="18" charset="0"/>
              </a:rPr>
              <a:t>SECRETAR</a:t>
            </a:r>
            <a:r>
              <a:rPr kumimoji="0" lang="es-MX" sz="700" b="1" i="0" u="none" strike="noStrike" cap="none" normalizeH="0" baseline="0" dirty="0" smtClean="0">
                <a:ln>
                  <a:noFill/>
                </a:ln>
                <a:solidFill>
                  <a:schemeClr val="tx1"/>
                </a:solidFill>
                <a:effectLst/>
                <a:latin typeface="Calibri"/>
                <a:ea typeface="Calibri" pitchFamily="34" charset="0"/>
                <a:cs typeface="Times New Roman" pitchFamily="18" charset="0"/>
              </a:rPr>
              <a:t>Í</a:t>
            </a:r>
            <a:r>
              <a:rPr kumimoji="0" lang="es-MX" sz="700" b="1" i="0" u="none" strike="noStrike" cap="none" normalizeH="0" baseline="0" dirty="0" smtClean="0">
                <a:ln>
                  <a:noFill/>
                </a:ln>
                <a:solidFill>
                  <a:schemeClr val="tx1"/>
                </a:solidFill>
                <a:effectLst/>
                <a:latin typeface="Gotham HTF"/>
                <a:ea typeface="Calibri" pitchFamily="34" charset="0"/>
                <a:cs typeface="Times New Roman" pitchFamily="18" charset="0"/>
              </a:rPr>
              <a:t>A DE EDUCACI</a:t>
            </a:r>
            <a:r>
              <a:rPr kumimoji="0" lang="es-MX" sz="700" b="1"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es-MX" sz="700" b="1" i="0" u="none" strike="noStrike" cap="none" normalizeH="0" baseline="0" dirty="0" smtClean="0">
                <a:ln>
                  <a:noFill/>
                </a:ln>
                <a:solidFill>
                  <a:schemeClr val="tx1"/>
                </a:solidFill>
                <a:effectLst/>
                <a:latin typeface="Gotham HTF"/>
                <a:ea typeface="Calibri" pitchFamily="34" charset="0"/>
                <a:cs typeface="Times New Roman" pitchFamily="18" charset="0"/>
              </a:rPr>
              <a:t>N</a:t>
            </a:r>
            <a:endParaRPr kumimoji="0" lang="es-MX"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2806700" algn="ctr"/>
                <a:tab pos="5611813" algn="r"/>
              </a:tabLst>
            </a:pPr>
            <a:r>
              <a:rPr kumimoji="0" lang="es-MX" sz="700" b="0" i="0" u="none" strike="noStrike" cap="none" normalizeH="0" baseline="0" dirty="0" smtClean="0">
                <a:ln>
                  <a:noFill/>
                </a:ln>
                <a:solidFill>
                  <a:schemeClr val="tx1"/>
                </a:solidFill>
                <a:effectLst/>
                <a:latin typeface="Gotham Medium"/>
                <a:ea typeface="Calibri" pitchFamily="34" charset="0"/>
                <a:cs typeface="Times New Roman" pitchFamily="18" charset="0"/>
              </a:rPr>
              <a:t>SUBSECRETAR</a:t>
            </a:r>
            <a:r>
              <a:rPr kumimoji="0" lang="es-MX" sz="700" b="0" i="0" u="none" strike="noStrike" cap="none" normalizeH="0" baseline="0" dirty="0" smtClean="0">
                <a:ln>
                  <a:noFill/>
                </a:ln>
                <a:solidFill>
                  <a:schemeClr val="tx1"/>
                </a:solidFill>
                <a:effectLst/>
                <a:latin typeface="Calibri"/>
                <a:ea typeface="Calibri" pitchFamily="34" charset="0"/>
                <a:cs typeface="Times New Roman" pitchFamily="18" charset="0"/>
              </a:rPr>
              <a:t>Í</a:t>
            </a:r>
            <a:r>
              <a:rPr kumimoji="0" lang="es-MX" sz="700" b="0" i="0" u="none" strike="noStrike" cap="none" normalizeH="0" baseline="0" dirty="0" smtClean="0">
                <a:ln>
                  <a:noFill/>
                </a:ln>
                <a:solidFill>
                  <a:schemeClr val="tx1"/>
                </a:solidFill>
                <a:effectLst/>
                <a:latin typeface="Gotham Medium"/>
                <a:ea typeface="Calibri" pitchFamily="34" charset="0"/>
                <a:cs typeface="Times New Roman" pitchFamily="18" charset="0"/>
              </a:rPr>
              <a:t>A DE EDUCACI</a:t>
            </a:r>
            <a:r>
              <a:rPr kumimoji="0" lang="es-MX" sz="7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es-MX" sz="700" b="0" i="0" u="none" strike="noStrike" cap="none" normalizeH="0" baseline="0" dirty="0" smtClean="0">
                <a:ln>
                  <a:noFill/>
                </a:ln>
                <a:solidFill>
                  <a:schemeClr val="tx1"/>
                </a:solidFill>
                <a:effectLst/>
                <a:latin typeface="Gotham Medium"/>
                <a:ea typeface="Calibri" pitchFamily="34" charset="0"/>
                <a:cs typeface="Times New Roman" pitchFamily="18" charset="0"/>
              </a:rPr>
              <a:t>N B</a:t>
            </a:r>
            <a:r>
              <a:rPr kumimoji="0" lang="es-MX" sz="700" b="0" i="0" u="none" strike="noStrike" cap="none" normalizeH="0" baseline="0" dirty="0" smtClean="0">
                <a:ln>
                  <a:noFill/>
                </a:ln>
                <a:solidFill>
                  <a:schemeClr val="tx1"/>
                </a:solidFill>
                <a:effectLst/>
                <a:latin typeface="Calibri"/>
                <a:ea typeface="Calibri" pitchFamily="34" charset="0"/>
                <a:cs typeface="Times New Roman" pitchFamily="18" charset="0"/>
              </a:rPr>
              <a:t>Á</a:t>
            </a:r>
            <a:r>
              <a:rPr kumimoji="0" lang="es-MX" sz="700" b="0" i="0" u="none" strike="noStrike" cap="none" normalizeH="0" baseline="0" dirty="0" smtClean="0">
                <a:ln>
                  <a:noFill/>
                </a:ln>
                <a:solidFill>
                  <a:schemeClr val="tx1"/>
                </a:solidFill>
                <a:effectLst/>
                <a:latin typeface="Gotham Medium"/>
                <a:ea typeface="Calibri" pitchFamily="34" charset="0"/>
                <a:cs typeface="Times New Roman" pitchFamily="18" charset="0"/>
              </a:rPr>
              <a:t>SICA Y NORMAL</a:t>
            </a:r>
            <a:endParaRPr kumimoji="0" lang="es-MX"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2806700" algn="ctr"/>
                <a:tab pos="5611813" algn="r"/>
              </a:tabLst>
            </a:pPr>
            <a:r>
              <a:rPr kumimoji="0" lang="es-MX" sz="700" b="0" i="0" u="none" strike="noStrike" cap="none" normalizeH="0" baseline="0" dirty="0" smtClean="0">
                <a:ln>
                  <a:noFill/>
                </a:ln>
                <a:solidFill>
                  <a:schemeClr val="tx1"/>
                </a:solidFill>
                <a:effectLst/>
                <a:latin typeface="Gotham Book"/>
                <a:ea typeface="Calibri" pitchFamily="34" charset="0"/>
                <a:cs typeface="Times New Roman" pitchFamily="18" charset="0"/>
              </a:rPr>
              <a:t>DIRECCI</a:t>
            </a:r>
            <a:r>
              <a:rPr kumimoji="0" lang="es-MX" sz="7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es-MX" sz="700" b="0" i="0" u="none" strike="noStrike" cap="none" normalizeH="0" baseline="0" dirty="0" smtClean="0">
                <a:ln>
                  <a:noFill/>
                </a:ln>
                <a:solidFill>
                  <a:schemeClr val="tx1"/>
                </a:solidFill>
                <a:effectLst/>
                <a:latin typeface="Gotham Book"/>
                <a:ea typeface="Calibri" pitchFamily="34" charset="0"/>
                <a:cs typeface="Times New Roman" pitchFamily="18" charset="0"/>
              </a:rPr>
              <a:t>N GENERAL DE EDUCACI</a:t>
            </a:r>
            <a:r>
              <a:rPr kumimoji="0" lang="es-MX" sz="7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es-MX" sz="700" b="0" i="0" u="none" strike="noStrike" cap="none" normalizeH="0" baseline="0" dirty="0" smtClean="0">
                <a:ln>
                  <a:noFill/>
                </a:ln>
                <a:solidFill>
                  <a:schemeClr val="tx1"/>
                </a:solidFill>
                <a:effectLst/>
                <a:latin typeface="Gotham Book"/>
                <a:ea typeface="Calibri" pitchFamily="34" charset="0"/>
                <a:cs typeface="Times New Roman" pitchFamily="18" charset="0"/>
              </a:rPr>
              <a:t>N NORMAL Y DESARROLLO DOCENTE</a:t>
            </a:r>
            <a:endParaRPr kumimoji="0" lang="es-MX"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2806700" algn="ctr"/>
                <a:tab pos="5611813" algn="r"/>
              </a:tabLst>
            </a:pPr>
            <a:r>
              <a:rPr kumimoji="0" lang="es-MX" sz="700" b="0" i="0" u="none" strike="noStrike" cap="none" normalizeH="0" baseline="0" dirty="0" smtClean="0">
                <a:ln>
                  <a:noFill/>
                </a:ln>
                <a:solidFill>
                  <a:schemeClr val="tx1"/>
                </a:solidFill>
                <a:effectLst/>
                <a:latin typeface="Gotham Book"/>
                <a:ea typeface="Calibri" pitchFamily="34" charset="0"/>
                <a:cs typeface="Times New Roman" pitchFamily="18" charset="0"/>
              </a:rPr>
              <a:t>SUBDIRECCI</a:t>
            </a:r>
            <a:r>
              <a:rPr kumimoji="0" lang="es-MX" sz="7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es-MX" sz="700" b="0" i="0" u="none" strike="noStrike" cap="none" normalizeH="0" baseline="0" dirty="0" smtClean="0">
                <a:ln>
                  <a:noFill/>
                </a:ln>
                <a:solidFill>
                  <a:schemeClr val="tx1"/>
                </a:solidFill>
                <a:effectLst/>
                <a:latin typeface="Gotham Book"/>
                <a:ea typeface="Calibri" pitchFamily="34" charset="0"/>
                <a:cs typeface="Times New Roman" pitchFamily="18" charset="0"/>
              </a:rPr>
              <a:t>N DE EDUCACI</a:t>
            </a:r>
            <a:r>
              <a:rPr kumimoji="0" lang="es-MX" sz="7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es-MX" sz="700" b="0" i="0" u="none" strike="noStrike" cap="none" normalizeH="0" baseline="0" dirty="0" smtClean="0">
                <a:ln>
                  <a:noFill/>
                </a:ln>
                <a:solidFill>
                  <a:schemeClr val="tx1"/>
                </a:solidFill>
                <a:effectLst/>
                <a:latin typeface="Gotham Book"/>
                <a:ea typeface="Calibri" pitchFamily="34" charset="0"/>
                <a:cs typeface="Times New Roman" pitchFamily="18" charset="0"/>
              </a:rPr>
              <a:t>N NORMAL</a:t>
            </a:r>
            <a:endParaRPr kumimoji="0" lang="es-MX"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2806700" algn="ctr"/>
                <a:tab pos="5611813" algn="r"/>
              </a:tabLst>
            </a:pPr>
            <a:r>
              <a:rPr kumimoji="0" lang="es-MX" sz="700" b="0" i="0" u="none" strike="noStrike" cap="none" normalizeH="0" baseline="0" dirty="0" smtClean="0">
                <a:ln>
                  <a:noFill/>
                </a:ln>
                <a:solidFill>
                  <a:schemeClr val="tx1"/>
                </a:solidFill>
                <a:effectLst/>
                <a:latin typeface="Gotham Book"/>
                <a:ea typeface="Calibri" pitchFamily="34" charset="0"/>
                <a:cs typeface="Times New Roman" pitchFamily="18" charset="0"/>
              </a:rPr>
              <a:t>ESCUELA NORMAL No. 3 DE NEZAHUALC</a:t>
            </a:r>
            <a:r>
              <a:rPr kumimoji="0" lang="es-MX" sz="700" b="0" i="0" u="none" strike="noStrike" cap="none" normalizeH="0" baseline="0" dirty="0" smtClean="0">
                <a:ln>
                  <a:noFill/>
                </a:ln>
                <a:solidFill>
                  <a:schemeClr val="tx1"/>
                </a:solidFill>
                <a:effectLst/>
                <a:latin typeface="Calibri"/>
                <a:ea typeface="Calibri" pitchFamily="34" charset="0"/>
                <a:cs typeface="Times New Roman" pitchFamily="18" charset="0"/>
              </a:rPr>
              <a:t>Ó</a:t>
            </a:r>
            <a:r>
              <a:rPr kumimoji="0" lang="es-MX" sz="700" b="0" i="0" u="none" strike="noStrike" cap="none" normalizeH="0" baseline="0" dirty="0" smtClean="0">
                <a:ln>
                  <a:noFill/>
                </a:ln>
                <a:solidFill>
                  <a:schemeClr val="tx1"/>
                </a:solidFill>
                <a:effectLst/>
                <a:latin typeface="Gotham Book"/>
                <a:ea typeface="Calibri" pitchFamily="34" charset="0"/>
                <a:cs typeface="Times New Roman" pitchFamily="18" charset="0"/>
              </a:rPr>
              <a:t>YOTL</a:t>
            </a:r>
            <a:endParaRPr kumimoji="0" lang="es-MX" sz="15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tab pos="2806700" algn="ctr"/>
                <a:tab pos="5611813" algn="r"/>
              </a:tabLst>
            </a:pPr>
            <a:endParaRPr kumimoji="0" lang="es-MX"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 name="11 CuadroTexto"/>
          <p:cNvSpPr txBox="1"/>
          <p:nvPr/>
        </p:nvSpPr>
        <p:spPr>
          <a:xfrm>
            <a:off x="1638300" y="2914650"/>
            <a:ext cx="8610600" cy="584775"/>
          </a:xfrm>
          <a:prstGeom prst="rect">
            <a:avLst/>
          </a:prstGeom>
          <a:noFill/>
        </p:spPr>
        <p:txBody>
          <a:bodyPr wrap="square" rtlCol="0">
            <a:spAutoFit/>
          </a:bodyPr>
          <a:lstStyle/>
          <a:p>
            <a:pPr algn="ctr"/>
            <a:r>
              <a:rPr lang="es-MX" sz="3200" dirty="0" smtClean="0"/>
              <a:t>.(</a:t>
            </a:r>
            <a:r>
              <a:rPr lang="es-MX" sz="3200" dirty="0" err="1" smtClean="0"/>
              <a:t>pp</a:t>
            </a:r>
            <a:r>
              <a:rPr lang="es-MX" sz="3200" dirty="0" smtClean="0"/>
              <a:t> 11,17,28,33,43-50,69-79)</a:t>
            </a:r>
            <a:endParaRPr lang="es-MX" sz="3200" b="1" dirty="0">
              <a:latin typeface="+mj-lt"/>
            </a:endParaRPr>
          </a:p>
        </p:txBody>
      </p:sp>
      <p:sp>
        <p:nvSpPr>
          <p:cNvPr id="13" name="12 CuadroTexto"/>
          <p:cNvSpPr txBox="1"/>
          <p:nvPr/>
        </p:nvSpPr>
        <p:spPr>
          <a:xfrm>
            <a:off x="3200400" y="3562350"/>
            <a:ext cx="8115300" cy="1569660"/>
          </a:xfrm>
          <a:prstGeom prst="rect">
            <a:avLst/>
          </a:prstGeom>
          <a:noFill/>
        </p:spPr>
        <p:txBody>
          <a:bodyPr wrap="square" rtlCol="0">
            <a:spAutoFit/>
          </a:bodyPr>
          <a:lstStyle/>
          <a:p>
            <a:r>
              <a:rPr lang="es-MX" sz="2400" b="1" dirty="0" smtClean="0"/>
              <a:t>Presentado por: </a:t>
            </a:r>
          </a:p>
          <a:p>
            <a:r>
              <a:rPr lang="es-MX" sz="2400" b="1" dirty="0" smtClean="0"/>
              <a:t>Guzmán Hernández Hugo José </a:t>
            </a:r>
          </a:p>
          <a:p>
            <a:r>
              <a:rPr lang="es-MX" sz="2400" b="1" dirty="0" smtClean="0"/>
              <a:t> Marmolejo Valencia </a:t>
            </a:r>
            <a:r>
              <a:rPr lang="es-MX" sz="2400" b="1" dirty="0" err="1" smtClean="0"/>
              <a:t>Nallely</a:t>
            </a:r>
            <a:r>
              <a:rPr lang="es-MX" sz="2400" b="1" dirty="0" smtClean="0"/>
              <a:t> Cecilia</a:t>
            </a:r>
          </a:p>
          <a:p>
            <a:r>
              <a:rPr lang="es-MX" sz="2400" b="1" dirty="0" smtClean="0"/>
              <a:t>Ríos Camacho María del Carmen  </a:t>
            </a:r>
          </a:p>
        </p:txBody>
      </p:sp>
    </p:spTree>
    <p:extLst>
      <p:ext uri="{BB962C8B-B14F-4D97-AF65-F5344CB8AC3E}">
        <p14:creationId xmlns="" xmlns:p14="http://schemas.microsoft.com/office/powerpoint/2010/main" val="399801806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s-ES" dirty="0">
                <a:solidFill>
                  <a:schemeClr val="accent1">
                    <a:lumMod val="50000"/>
                  </a:schemeClr>
                </a:solidFill>
              </a:rPr>
              <a:t>Competencias y saberes</a:t>
            </a:r>
          </a:p>
        </p:txBody>
      </p:sp>
      <p:sp>
        <p:nvSpPr>
          <p:cNvPr id="11267" name="Rectangle 3"/>
          <p:cNvSpPr>
            <a:spLocks noGrp="1" noChangeArrowheads="1"/>
          </p:cNvSpPr>
          <p:nvPr>
            <p:ph type="body" idx="1"/>
          </p:nvPr>
        </p:nvSpPr>
        <p:spPr/>
        <p:txBody>
          <a:bodyPr>
            <a:normAutofit/>
          </a:bodyPr>
          <a:lstStyle/>
          <a:p>
            <a:pPr algn="just"/>
            <a:r>
              <a:rPr lang="es-ES" sz="3600" dirty="0">
                <a:cs typeface="Times New Roman" charset="0"/>
              </a:rPr>
              <a:t>Poseer conocimientos o capacidades no significa ser competente. Cada día, la experiencia muestra que personas que están en posesión de conocimientos o de capacidades no saben movilizarlas de modo pertinente y en el momento oportuno, en una situación de trabajo. </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914400" y="152400"/>
            <a:ext cx="10363200" cy="533400"/>
          </a:xfrm>
        </p:spPr>
        <p:txBody>
          <a:bodyPr>
            <a:normAutofit fontScale="90000"/>
          </a:bodyPr>
          <a:lstStyle/>
          <a:p>
            <a:r>
              <a:rPr lang="es-ES" dirty="0">
                <a:solidFill>
                  <a:schemeClr val="accent1">
                    <a:lumMod val="50000"/>
                  </a:schemeClr>
                </a:solidFill>
              </a:rPr>
              <a:t>Competencias y saberes</a:t>
            </a:r>
            <a:endParaRPr lang="eu-ES" dirty="0">
              <a:solidFill>
                <a:schemeClr val="accent1">
                  <a:lumMod val="50000"/>
                </a:schemeClr>
              </a:solidFill>
            </a:endParaRPr>
          </a:p>
        </p:txBody>
      </p:sp>
      <p:sp>
        <p:nvSpPr>
          <p:cNvPr id="13315" name="Rectangle 3"/>
          <p:cNvSpPr>
            <a:spLocks noGrp="1" noChangeArrowheads="1"/>
          </p:cNvSpPr>
          <p:nvPr>
            <p:ph type="body" idx="1"/>
          </p:nvPr>
        </p:nvSpPr>
        <p:spPr>
          <a:xfrm>
            <a:off x="203200" y="762000"/>
            <a:ext cx="11074400" cy="5334000"/>
          </a:xfrm>
        </p:spPr>
        <p:txBody>
          <a:bodyPr>
            <a:normAutofit fontScale="92500"/>
          </a:bodyPr>
          <a:lstStyle/>
          <a:p>
            <a:pPr algn="just">
              <a:lnSpc>
                <a:spcPct val="90000"/>
              </a:lnSpc>
            </a:pPr>
            <a:r>
              <a:rPr lang="es-ES" sz="2400"/>
              <a:t>Transferencia </a:t>
            </a:r>
            <a:r>
              <a:rPr lang="es-ES" sz="2400">
                <a:sym typeface="Wingdings" pitchFamily="2" charset="2"/>
              </a:rPr>
              <a:t> en un contexto de acción, utilizar lo mejor posible lo que se sabe, en el momento oportuno, en un tiempo real y con la parte de libertad, de riesgo y de juicio que esto pide.</a:t>
            </a:r>
          </a:p>
          <a:p>
            <a:pPr algn="just">
              <a:lnSpc>
                <a:spcPct val="90000"/>
              </a:lnSpc>
              <a:buFontTx/>
              <a:buNone/>
            </a:pPr>
            <a:endParaRPr lang="es-ES" sz="2400">
              <a:sym typeface="Wingdings" pitchFamily="2" charset="2"/>
            </a:endParaRPr>
          </a:p>
          <a:p>
            <a:pPr algn="just">
              <a:lnSpc>
                <a:spcPct val="90000"/>
              </a:lnSpc>
            </a:pPr>
            <a:r>
              <a:rPr lang="es-ES" sz="2400">
                <a:sym typeface="Wingdings" pitchFamily="2" charset="2"/>
              </a:rPr>
              <a:t>¿Qué necesitan los jóvenes para enfrentarse con el mundo? Saberes, sin duda. Pero saberes vivos y movilizables en la vida, en el trabajo y fuera del trabajo, susceptibles de ser trasladados, adaptados a las circunstancias, compartidos, retocados.</a:t>
            </a:r>
          </a:p>
          <a:p>
            <a:pPr algn="just">
              <a:lnSpc>
                <a:spcPct val="90000"/>
              </a:lnSpc>
              <a:buFontTx/>
              <a:buNone/>
            </a:pPr>
            <a:endParaRPr lang="es-ES" sz="2400">
              <a:sym typeface="Wingdings" pitchFamily="2" charset="2"/>
            </a:endParaRPr>
          </a:p>
          <a:p>
            <a:pPr algn="just">
              <a:lnSpc>
                <a:spcPct val="90000"/>
              </a:lnSpc>
            </a:pPr>
            <a:r>
              <a:rPr lang="eu-ES" sz="2400">
                <a:cs typeface="Times New Roman" charset="0"/>
              </a:rPr>
              <a:t>La inmensa mayoría de los conocimientos acumulados en la escuela son inútiles en la vida diaria, no porque les falte pertinencia, sino porque los alumnos no se ejercitan en servirse de ellos en situaciones concretas. Desarrollar competencias desde la escuela no es una nueva moda, sino una vuelta a los orígenes, a las razones de ser de la institución escolar: darles instrumentos para dominar su vida y comprender el mundo.</a:t>
            </a:r>
          </a:p>
          <a:p>
            <a:pPr algn="just">
              <a:lnSpc>
                <a:spcPct val="90000"/>
              </a:lnSpc>
            </a:pPr>
            <a:endParaRPr lang="es-ES" sz="2400">
              <a:sym typeface="Wingdings" pitchFamily="2" charset="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5">
                                            <p:txEl>
                                              <p:pRg st="2" end="2"/>
                                            </p:txEl>
                                          </p:spTgt>
                                        </p:tgtEl>
                                        <p:attrNameLst>
                                          <p:attrName>style.visibility</p:attrName>
                                        </p:attrNameLst>
                                      </p:cBhvr>
                                      <p:to>
                                        <p:strVal val="visible"/>
                                      </p:to>
                                    </p:set>
                                    <p:anim calcmode="lin" valueType="num">
                                      <p:cBhvr additive="base">
                                        <p:cTn id="13" dur="500" fill="hold"/>
                                        <p:tgtEl>
                                          <p:spTgt spid="13315">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15">
                                            <p:txEl>
                                              <p:pRg st="4" end="4"/>
                                            </p:txEl>
                                          </p:spTgt>
                                        </p:tgtEl>
                                        <p:attrNameLst>
                                          <p:attrName>style.visibility</p:attrName>
                                        </p:attrNameLst>
                                      </p:cBhvr>
                                      <p:to>
                                        <p:strVal val="visible"/>
                                      </p:to>
                                    </p:set>
                                    <p:anim calcmode="lin" valueType="num">
                                      <p:cBhvr additive="base">
                                        <p:cTn id="19" dur="500" fill="hold"/>
                                        <p:tgtEl>
                                          <p:spTgt spid="13315">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14400" y="381000"/>
            <a:ext cx="10363200" cy="685800"/>
          </a:xfrm>
        </p:spPr>
        <p:txBody>
          <a:bodyPr/>
          <a:lstStyle/>
          <a:p>
            <a:r>
              <a:rPr lang="es-ES">
                <a:solidFill>
                  <a:schemeClr val="accent1"/>
                </a:solidFill>
              </a:rPr>
              <a:t>Evaluar competencias</a:t>
            </a:r>
            <a:endParaRPr lang="eu-ES">
              <a:solidFill>
                <a:schemeClr val="accent1"/>
              </a:solidFill>
            </a:endParaRPr>
          </a:p>
        </p:txBody>
      </p:sp>
      <p:sp>
        <p:nvSpPr>
          <p:cNvPr id="15363" name="Rectangle 3"/>
          <p:cNvSpPr>
            <a:spLocks noGrp="1" noChangeArrowheads="1"/>
          </p:cNvSpPr>
          <p:nvPr>
            <p:ph type="body" idx="1"/>
          </p:nvPr>
        </p:nvSpPr>
        <p:spPr>
          <a:xfrm>
            <a:off x="914400" y="1371600"/>
            <a:ext cx="10363200" cy="4724400"/>
          </a:xfrm>
        </p:spPr>
        <p:txBody>
          <a:bodyPr/>
          <a:lstStyle/>
          <a:p>
            <a:pPr algn="just">
              <a:lnSpc>
                <a:spcPct val="90000"/>
              </a:lnSpc>
            </a:pPr>
            <a:r>
              <a:rPr lang="es-ES" sz="2800"/>
              <a:t>Es necesario tomar el riesgo de enfrentar a los alumnos a situaciones complejas, difíciles de estandarizar, pero que ponen “a trabajar” los conocimientos. Situaciones que no proponen a los alumnos hacer muestra de sus conocimientos, sino servirse de ellos como herramientas para razonar, guiar su pensamiento y su acción o asimilar nuevos saberes.</a:t>
            </a:r>
          </a:p>
          <a:p>
            <a:pPr algn="just">
              <a:lnSpc>
                <a:spcPct val="90000"/>
              </a:lnSpc>
              <a:buFontTx/>
              <a:buNone/>
            </a:pPr>
            <a:endParaRPr lang="es-ES" sz="2800"/>
          </a:p>
          <a:p>
            <a:pPr algn="just">
              <a:lnSpc>
                <a:spcPct val="90000"/>
              </a:lnSpc>
            </a:pPr>
            <a:r>
              <a:rPr lang="es-ES" sz="2800"/>
              <a:t>Desterrar la idea de que para evaluar lo que sabe un alumno basta con preguntarlo.</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anim calcmode="lin" valueType="num">
                                      <p:cBhvr additive="base">
                                        <p:cTn id="13" dur="500" fill="hold"/>
                                        <p:tgtEl>
                                          <p:spTgt spid="1536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536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14400" y="0"/>
            <a:ext cx="10363200" cy="1143000"/>
          </a:xfrm>
        </p:spPr>
        <p:txBody>
          <a:bodyPr/>
          <a:lstStyle/>
          <a:p>
            <a:r>
              <a:rPr lang="es-ES">
                <a:solidFill>
                  <a:schemeClr val="accent1"/>
                </a:solidFill>
              </a:rPr>
              <a:t>Evaluar competencias</a:t>
            </a:r>
            <a:endParaRPr lang="eu-ES">
              <a:solidFill>
                <a:schemeClr val="accent1"/>
              </a:solidFill>
            </a:endParaRPr>
          </a:p>
        </p:txBody>
      </p:sp>
      <p:sp>
        <p:nvSpPr>
          <p:cNvPr id="16387" name="Rectangle 3"/>
          <p:cNvSpPr>
            <a:spLocks noGrp="1" noChangeArrowheads="1"/>
          </p:cNvSpPr>
          <p:nvPr>
            <p:ph type="body" idx="1"/>
          </p:nvPr>
        </p:nvSpPr>
        <p:spPr>
          <a:xfrm>
            <a:off x="914400" y="1219200"/>
            <a:ext cx="10363200" cy="4876800"/>
          </a:xfrm>
        </p:spPr>
        <p:txBody>
          <a:bodyPr/>
          <a:lstStyle/>
          <a:p>
            <a:pPr algn="just">
              <a:lnSpc>
                <a:spcPct val="90000"/>
              </a:lnSpc>
            </a:pPr>
            <a:r>
              <a:rPr lang="es-ES" sz="2800"/>
              <a:t>Evitar la tentación de reducir la evaluación de la competencia a la evaluación de los recursos que dicha competencia exige.</a:t>
            </a:r>
          </a:p>
          <a:p>
            <a:pPr algn="just">
              <a:lnSpc>
                <a:spcPct val="90000"/>
              </a:lnSpc>
              <a:buFontTx/>
              <a:buNone/>
            </a:pPr>
            <a:endParaRPr lang="es-ES" sz="2800"/>
          </a:p>
          <a:p>
            <a:pPr algn="just">
              <a:lnSpc>
                <a:spcPct val="90000"/>
              </a:lnSpc>
            </a:pPr>
            <a:r>
              <a:rPr lang="es-ES" sz="2800"/>
              <a:t>Percibir la evaluación en primer lugar como una herramienta para ayudar a aprender y no para excluir o seleccionar.</a:t>
            </a:r>
          </a:p>
          <a:p>
            <a:pPr algn="just">
              <a:lnSpc>
                <a:spcPct val="90000"/>
              </a:lnSpc>
              <a:buFontTx/>
              <a:buNone/>
            </a:pPr>
            <a:endParaRPr lang="es-ES" sz="2800"/>
          </a:p>
          <a:p>
            <a:pPr algn="just">
              <a:lnSpc>
                <a:spcPct val="90000"/>
              </a:lnSpc>
            </a:pPr>
            <a:r>
              <a:rPr lang="es-ES" sz="2800"/>
              <a:t>Integrar la evaluación en el trabajo escolar regular, es decir, no crear situaciones excepcionales para evaluar; evaluar mientras se desarrollan las competencias, a través de las mismas actividades y situaciones.</a:t>
            </a:r>
            <a:endParaRPr lang="eu-ES" sz="2800"/>
          </a:p>
          <a:p>
            <a:pPr>
              <a:lnSpc>
                <a:spcPct val="90000"/>
              </a:lnSpc>
            </a:pPr>
            <a:endParaRPr lang="eu-ES" sz="280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anim calcmode="lin" valueType="num">
                                      <p:cBhvr additive="base">
                                        <p:cTn id="13" dur="500" fill="hold"/>
                                        <p:tgtEl>
                                          <p:spTgt spid="16387">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63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6387">
                                            <p:txEl>
                                              <p:pRg st="4" end="4"/>
                                            </p:txEl>
                                          </p:spTgt>
                                        </p:tgtEl>
                                        <p:attrNameLst>
                                          <p:attrName>style.visibility</p:attrName>
                                        </p:attrNameLst>
                                      </p:cBhvr>
                                      <p:to>
                                        <p:strVal val="visible"/>
                                      </p:to>
                                    </p:set>
                                    <p:anim calcmode="lin" valueType="num">
                                      <p:cBhvr additive="base">
                                        <p:cTn id="19" dur="500" fill="hold"/>
                                        <p:tgtEl>
                                          <p:spTgt spid="16387">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638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14400" y="228600"/>
            <a:ext cx="10363200" cy="457200"/>
          </a:xfrm>
        </p:spPr>
        <p:txBody>
          <a:bodyPr>
            <a:normAutofit fontScale="90000"/>
          </a:bodyPr>
          <a:lstStyle/>
          <a:p>
            <a:r>
              <a:rPr lang="es-ES">
                <a:solidFill>
                  <a:schemeClr val="accent1"/>
                </a:solidFill>
              </a:rPr>
              <a:t>Evaluar competencias</a:t>
            </a:r>
            <a:endParaRPr lang="eu-ES">
              <a:solidFill>
                <a:schemeClr val="accent1"/>
              </a:solidFill>
            </a:endParaRPr>
          </a:p>
        </p:txBody>
      </p:sp>
      <p:sp>
        <p:nvSpPr>
          <p:cNvPr id="17411" name="Rectangle 3"/>
          <p:cNvSpPr>
            <a:spLocks noGrp="1" noChangeArrowheads="1"/>
          </p:cNvSpPr>
          <p:nvPr>
            <p:ph type="body" idx="1"/>
          </p:nvPr>
        </p:nvSpPr>
        <p:spPr>
          <a:xfrm>
            <a:off x="508000" y="914400"/>
            <a:ext cx="11277600" cy="5943600"/>
          </a:xfrm>
        </p:spPr>
        <p:txBody>
          <a:bodyPr/>
          <a:lstStyle/>
          <a:p>
            <a:pPr marL="609600" indent="-609600">
              <a:lnSpc>
                <a:spcPct val="90000"/>
              </a:lnSpc>
              <a:buFontTx/>
              <a:buNone/>
            </a:pPr>
            <a:r>
              <a:rPr lang="es-ES" sz="2400"/>
              <a:t>	Wiggins (1989) define las características de una </a:t>
            </a:r>
            <a:r>
              <a:rPr lang="es-ES" sz="2400" i="1"/>
              <a:t>evaluación auténtica</a:t>
            </a:r>
            <a:r>
              <a:rPr lang="es-ES"/>
              <a:t>:</a:t>
            </a:r>
          </a:p>
          <a:p>
            <a:pPr marL="990600" lvl="1" indent="-533400">
              <a:lnSpc>
                <a:spcPct val="90000"/>
              </a:lnSpc>
              <a:buFontTx/>
              <a:buAutoNum type="arabicPeriod"/>
            </a:pPr>
            <a:r>
              <a:rPr lang="es-ES" sz="2000"/>
              <a:t>La evaluación sólo incluye tareas contextualizadas.</a:t>
            </a:r>
          </a:p>
          <a:p>
            <a:pPr marL="990600" lvl="1" indent="-533400">
              <a:lnSpc>
                <a:spcPct val="90000"/>
              </a:lnSpc>
              <a:buFontTx/>
              <a:buAutoNum type="arabicPeriod"/>
            </a:pPr>
            <a:r>
              <a:rPr lang="es-ES" sz="2000"/>
              <a:t>La evaluación se refiere a problemas complejos.</a:t>
            </a:r>
          </a:p>
          <a:p>
            <a:pPr marL="990600" lvl="1" indent="-533400">
              <a:lnSpc>
                <a:spcPct val="90000"/>
              </a:lnSpc>
              <a:buFontTx/>
              <a:buAutoNum type="arabicPeriod"/>
            </a:pPr>
            <a:r>
              <a:rPr lang="es-ES" sz="2000"/>
              <a:t>La evaluación debe contribuir a que los estudiantes desarrollen en mayor grado sus competencias.</a:t>
            </a:r>
          </a:p>
          <a:p>
            <a:pPr marL="990600" lvl="1" indent="-533400">
              <a:lnSpc>
                <a:spcPct val="90000"/>
              </a:lnSpc>
              <a:buFontTx/>
              <a:buAutoNum type="arabicPeriod"/>
            </a:pPr>
            <a:r>
              <a:rPr lang="es-ES" sz="2000"/>
              <a:t>La evaluación exige la utilización funcional de conocimientos disciplinares.</a:t>
            </a:r>
          </a:p>
          <a:p>
            <a:pPr marL="990600" lvl="1" indent="-533400">
              <a:lnSpc>
                <a:spcPct val="90000"/>
              </a:lnSpc>
              <a:buFontTx/>
              <a:buAutoNum type="arabicPeriod"/>
            </a:pPr>
            <a:r>
              <a:rPr lang="es-ES" sz="2000"/>
              <a:t>No hay ninguna presión forzosa y arbitrariamente establecida de tiempo en el momento de la evaluación de competencias.</a:t>
            </a:r>
          </a:p>
          <a:p>
            <a:pPr marL="990600" lvl="1" indent="-533400">
              <a:lnSpc>
                <a:spcPct val="90000"/>
              </a:lnSpc>
              <a:buFontTx/>
              <a:buAutoNum type="arabicPeriod"/>
            </a:pPr>
            <a:r>
              <a:rPr lang="es-ES" sz="2000"/>
              <a:t>La tarea y sus exigencias son conocidas antes de la situación de evaluación.</a:t>
            </a:r>
          </a:p>
          <a:p>
            <a:pPr marL="990600" lvl="1" indent="-533400">
              <a:lnSpc>
                <a:spcPct val="90000"/>
              </a:lnSpc>
              <a:buFontTx/>
              <a:buAutoNum type="arabicPeriod"/>
            </a:pPr>
            <a:r>
              <a:rPr lang="es-ES" sz="2000"/>
              <a:t>La evaluación exige una cierta forma de colaboración entre iguales.</a:t>
            </a:r>
          </a:p>
          <a:p>
            <a:pPr marL="990600" lvl="1" indent="-533400">
              <a:lnSpc>
                <a:spcPct val="90000"/>
              </a:lnSpc>
              <a:buFontTx/>
              <a:buAutoNum type="arabicPeriod"/>
            </a:pPr>
            <a:r>
              <a:rPr lang="es-ES" sz="2000"/>
              <a:t>La corrección tiene en cuenta las estrategias cognitivas y metacognitivas utilizadas por los estudiantes.</a:t>
            </a:r>
          </a:p>
          <a:p>
            <a:pPr marL="990600" lvl="1" indent="-533400">
              <a:lnSpc>
                <a:spcPct val="90000"/>
              </a:lnSpc>
              <a:buFontTx/>
              <a:buAutoNum type="arabicPeriod"/>
            </a:pPr>
            <a:r>
              <a:rPr lang="es-ES" sz="2000"/>
              <a:t>La corrección considera sólo los errores importantes en la óptica de la construcción de competencias.</a:t>
            </a:r>
          </a:p>
          <a:p>
            <a:pPr marL="990600" lvl="1" indent="-533400">
              <a:lnSpc>
                <a:spcPct val="90000"/>
              </a:lnSpc>
              <a:buFontTx/>
              <a:buAutoNum type="arabicPeriod"/>
            </a:pPr>
            <a:r>
              <a:rPr lang="es-ES" sz="2000"/>
              <a:t>La autoevaluación forma parte de la evaluación.</a:t>
            </a:r>
          </a:p>
          <a:p>
            <a:pPr marL="990600" lvl="1" indent="-533400">
              <a:lnSpc>
                <a:spcPct val="90000"/>
              </a:lnSpc>
              <a:buFontTx/>
              <a:buAutoNum type="arabicPeriod"/>
            </a:pPr>
            <a:endParaRPr lang="es-ES" sz="2000"/>
          </a:p>
          <a:p>
            <a:pPr marL="990600" lvl="1" indent="-533400">
              <a:lnSpc>
                <a:spcPct val="90000"/>
              </a:lnSpc>
              <a:buFontTx/>
              <a:buAutoNum type="arabicPeriod"/>
            </a:pPr>
            <a:endParaRPr lang="es-ES" sz="2000"/>
          </a:p>
          <a:p>
            <a:pPr marL="990600" lvl="1" indent="-533400">
              <a:lnSpc>
                <a:spcPct val="90000"/>
              </a:lnSpc>
              <a:buFontTx/>
              <a:buAutoNum type="arabicPeriod"/>
            </a:pPr>
            <a:endParaRPr lang="eu-ES" sz="2000"/>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914400" y="0"/>
            <a:ext cx="10363200" cy="685800"/>
          </a:xfrm>
        </p:spPr>
        <p:txBody>
          <a:bodyPr/>
          <a:lstStyle/>
          <a:p>
            <a:r>
              <a:rPr lang="es-ES">
                <a:solidFill>
                  <a:srgbClr val="CC3300"/>
                </a:solidFill>
              </a:rPr>
              <a:t>Competencias y el profesorado</a:t>
            </a:r>
            <a:endParaRPr lang="eu-ES">
              <a:solidFill>
                <a:srgbClr val="CC3300"/>
              </a:solidFill>
            </a:endParaRPr>
          </a:p>
        </p:txBody>
      </p:sp>
      <p:sp>
        <p:nvSpPr>
          <p:cNvPr id="18435" name="Rectangle 3"/>
          <p:cNvSpPr>
            <a:spLocks noGrp="1" noChangeArrowheads="1"/>
          </p:cNvSpPr>
          <p:nvPr>
            <p:ph type="body" idx="1"/>
          </p:nvPr>
        </p:nvSpPr>
        <p:spPr>
          <a:xfrm>
            <a:off x="304800" y="1143000"/>
            <a:ext cx="10972800" cy="4953000"/>
          </a:xfrm>
        </p:spPr>
        <p:txBody>
          <a:bodyPr>
            <a:normAutofit/>
          </a:bodyPr>
          <a:lstStyle/>
          <a:p>
            <a:pPr algn="just">
              <a:lnSpc>
                <a:spcPct val="90000"/>
              </a:lnSpc>
            </a:pPr>
            <a:r>
              <a:rPr lang="es-ES" sz="2400" dirty="0"/>
              <a:t>No se trata de enseñar, sino de </a:t>
            </a:r>
            <a:r>
              <a:rPr lang="es-ES" sz="2400" i="1" dirty="0"/>
              <a:t>hacer aprender, </a:t>
            </a:r>
            <a:r>
              <a:rPr lang="es-ES" sz="2400" dirty="0"/>
              <a:t>organizar situaciones complejas, inventar problemas y retos, proponer enigmas y proyectos.</a:t>
            </a:r>
          </a:p>
          <a:p>
            <a:pPr algn="just">
              <a:lnSpc>
                <a:spcPct val="90000"/>
              </a:lnSpc>
            </a:pPr>
            <a:r>
              <a:rPr lang="es-ES" sz="2400" dirty="0"/>
              <a:t>La información no produce conocimiento si no hay práctica. Alentar la experimentación y reconocer el error como oportunidad para mejorar y aprender.</a:t>
            </a:r>
            <a:endParaRPr lang="es-ES" sz="2400" i="1" dirty="0"/>
          </a:p>
          <a:p>
            <a:pPr algn="just">
              <a:lnSpc>
                <a:spcPct val="90000"/>
              </a:lnSpc>
            </a:pPr>
            <a:r>
              <a:rPr lang="es-ES" sz="2400" dirty="0"/>
              <a:t>Trabajar por situaciones-problema, objetivos-obstáculo, proyectos, investigaciones y búsquedas, observaciones, manipulaciones, experimentaciones, simulaciones</a:t>
            </a:r>
            <a:r>
              <a:rPr lang="es-ES" sz="2400" dirty="0">
                <a:solidFill>
                  <a:schemeClr val="tx1"/>
                </a:solidFill>
              </a:rPr>
              <a:t>. </a:t>
            </a:r>
          </a:p>
          <a:p>
            <a:pPr algn="just">
              <a:lnSpc>
                <a:spcPct val="90000"/>
              </a:lnSpc>
            </a:pPr>
            <a:r>
              <a:rPr lang="es-ES" sz="2400" dirty="0">
                <a:solidFill>
                  <a:schemeClr val="tx1"/>
                </a:solidFill>
              </a:rPr>
              <a:t>Centro de gravedad de la clase pasa </a:t>
            </a:r>
            <a:r>
              <a:rPr lang="es-ES" sz="2400" dirty="0"/>
              <a:t>a alumnado =&gt; profesor mediador, </a:t>
            </a:r>
            <a:r>
              <a:rPr lang="es-ES" sz="2400" i="1" dirty="0"/>
              <a:t>coach, observador profesional </a:t>
            </a:r>
            <a:r>
              <a:rPr lang="es-ES" sz="2400" dirty="0"/>
              <a:t>de los alumnos en el trabajo =&gt; diálogo con ellos (para que expresen cómo reflexionan, cómo diseñan, porqué eligen una opción u otra- diálogo </a:t>
            </a:r>
            <a:r>
              <a:rPr lang="es-ES" sz="2400" dirty="0" err="1"/>
              <a:t>metacognitivo</a:t>
            </a:r>
            <a:r>
              <a:rPr lang="es-ES" sz="2400" dirty="0"/>
              <a:t>-).</a:t>
            </a:r>
            <a:r>
              <a:rPr lang="es-ES" sz="2400" i="1" dirty="0"/>
              <a:t> </a:t>
            </a:r>
          </a:p>
          <a:p>
            <a:pPr algn="just">
              <a:lnSpc>
                <a:spcPct val="90000"/>
              </a:lnSpc>
              <a:buFontTx/>
              <a:buNone/>
            </a:pPr>
            <a:endParaRPr lang="eu-ES" sz="24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8435">
                                            <p:txEl>
                                              <p:pRg st="1" end="1"/>
                                            </p:txEl>
                                          </p:spTgt>
                                        </p:tgtEl>
                                        <p:attrNameLst>
                                          <p:attrName>style.visibility</p:attrName>
                                        </p:attrNameLst>
                                      </p:cBhvr>
                                      <p:to>
                                        <p:strVal val="visible"/>
                                      </p:to>
                                    </p:set>
                                    <p:anim calcmode="lin" valueType="num">
                                      <p:cBhvr additive="base">
                                        <p:cTn id="13" dur="500" fill="hold"/>
                                        <p:tgtEl>
                                          <p:spTgt spid="184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84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8435">
                                            <p:txEl>
                                              <p:pRg st="2" end="2"/>
                                            </p:txEl>
                                          </p:spTgt>
                                        </p:tgtEl>
                                        <p:attrNameLst>
                                          <p:attrName>style.visibility</p:attrName>
                                        </p:attrNameLst>
                                      </p:cBhvr>
                                      <p:to>
                                        <p:strVal val="visible"/>
                                      </p:to>
                                    </p:set>
                                    <p:anim calcmode="lin" valueType="num">
                                      <p:cBhvr additive="base">
                                        <p:cTn id="19" dur="500" fill="hold"/>
                                        <p:tgtEl>
                                          <p:spTgt spid="184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84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8435">
                                            <p:txEl>
                                              <p:pRg st="3" end="3"/>
                                            </p:txEl>
                                          </p:spTgt>
                                        </p:tgtEl>
                                        <p:attrNameLst>
                                          <p:attrName>style.visibility</p:attrName>
                                        </p:attrNameLst>
                                      </p:cBhvr>
                                      <p:to>
                                        <p:strVal val="visible"/>
                                      </p:to>
                                    </p:set>
                                    <p:anim calcmode="lin" valueType="num">
                                      <p:cBhvr additive="base">
                                        <p:cTn id="25" dur="500" fill="hold"/>
                                        <p:tgtEl>
                                          <p:spTgt spid="184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84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914400" y="304800"/>
            <a:ext cx="10363200" cy="457200"/>
          </a:xfrm>
        </p:spPr>
        <p:txBody>
          <a:bodyPr>
            <a:normAutofit fontScale="90000"/>
          </a:bodyPr>
          <a:lstStyle/>
          <a:p>
            <a:r>
              <a:rPr lang="es-ES">
                <a:solidFill>
                  <a:srgbClr val="CC3300"/>
                </a:solidFill>
              </a:rPr>
              <a:t>Competencias y el profesorado </a:t>
            </a:r>
            <a:endParaRPr lang="eu-ES">
              <a:solidFill>
                <a:srgbClr val="CC3300"/>
              </a:solidFill>
            </a:endParaRPr>
          </a:p>
        </p:txBody>
      </p:sp>
      <p:sp>
        <p:nvSpPr>
          <p:cNvPr id="19459" name="Rectangle 3"/>
          <p:cNvSpPr>
            <a:spLocks noGrp="1" noChangeArrowheads="1"/>
          </p:cNvSpPr>
          <p:nvPr>
            <p:ph type="body" idx="1"/>
          </p:nvPr>
        </p:nvSpPr>
        <p:spPr>
          <a:xfrm>
            <a:off x="914400" y="1066800"/>
            <a:ext cx="10363200" cy="5029200"/>
          </a:xfrm>
        </p:spPr>
        <p:txBody>
          <a:bodyPr>
            <a:normAutofit lnSpcReduction="10000"/>
          </a:bodyPr>
          <a:lstStyle/>
          <a:p>
            <a:pPr algn="just">
              <a:lnSpc>
                <a:spcPct val="90000"/>
              </a:lnSpc>
            </a:pPr>
            <a:r>
              <a:rPr lang="es-ES" sz="2800"/>
              <a:t>Pedagogías cooperativas, con interacción, interdependencia entre iguales.</a:t>
            </a:r>
          </a:p>
          <a:p>
            <a:pPr algn="just">
              <a:lnSpc>
                <a:spcPct val="90000"/>
              </a:lnSpc>
            </a:pPr>
            <a:r>
              <a:rPr lang="es-ES" sz="2800"/>
              <a:t> En suma, otra </a:t>
            </a:r>
            <a:r>
              <a:rPr lang="es-ES" sz="2800" b="1"/>
              <a:t>transposición didáctica</a:t>
            </a:r>
            <a:r>
              <a:rPr lang="es-ES" sz="2800"/>
              <a:t> (transformaciones que hay que hacer a los saberes para enseñarlos -“</a:t>
            </a:r>
            <a:r>
              <a:rPr lang="es-ES" sz="2800" i="1"/>
              <a:t>aparejos didácticos”, </a:t>
            </a:r>
            <a:r>
              <a:rPr lang="es-ES" sz="2800">
                <a:hlinkClick r:id="rId2" action="ppaction://hlinkfile"/>
              </a:rPr>
              <a:t>metodología</a:t>
            </a:r>
            <a:r>
              <a:rPr lang="es-ES" sz="2800"/>
              <a:t>-) y otro </a:t>
            </a:r>
            <a:r>
              <a:rPr lang="es-ES" sz="2800" b="1"/>
              <a:t>contrato didáctico</a:t>
            </a:r>
            <a:r>
              <a:rPr lang="es-ES" sz="2800"/>
              <a:t> (acuerdos que reglamentan el juego escolar- lo que padres, profesores y alumnos esperan y exigen-).</a:t>
            </a:r>
          </a:p>
          <a:p>
            <a:pPr algn="just">
              <a:lnSpc>
                <a:spcPct val="90000"/>
              </a:lnSpc>
            </a:pPr>
            <a:r>
              <a:rPr lang="es-ES" sz="2800"/>
              <a:t>Perrenoud “Diez nuevas competencias para enseñar” (2004), establece un </a:t>
            </a:r>
            <a:r>
              <a:rPr lang="es-ES" sz="2800">
                <a:hlinkClick r:id="rId3" action="ppaction://hlinkfile"/>
              </a:rPr>
              <a:t>referencial de competencias.</a:t>
            </a:r>
            <a:endParaRPr lang="es-ES" sz="2800"/>
          </a:p>
          <a:p>
            <a:pPr>
              <a:lnSpc>
                <a:spcPct val="90000"/>
              </a:lnSpc>
              <a:buFontTx/>
              <a:buNone/>
            </a:pPr>
            <a:r>
              <a:rPr lang="es-ES" sz="2800"/>
              <a:t>		</a:t>
            </a:r>
            <a:r>
              <a:rPr lang="es-ES" sz="2000"/>
              <a:t>“</a:t>
            </a:r>
            <a:r>
              <a:rPr lang="es-ES" sz="2000" i="1"/>
              <a:t>Que la educación no es un asunto de narrar  y  escuchar 	sino un proceso activo de 	construcción es un principio tan 	aceptado en la teoría  como  violado en la práctica” 	(John 	Dewey)</a:t>
            </a:r>
            <a:endParaRPr lang="es-ES" sz="2000"/>
          </a:p>
          <a:p>
            <a:pPr>
              <a:lnSpc>
                <a:spcPct val="90000"/>
              </a:lnSpc>
            </a:pPr>
            <a:endParaRPr lang="eu-ES" sz="200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459">
                                            <p:txEl>
                                              <p:pRg st="1" end="1"/>
                                            </p:txEl>
                                          </p:spTgt>
                                        </p:tgtEl>
                                        <p:attrNameLst>
                                          <p:attrName>style.visibility</p:attrName>
                                        </p:attrNameLst>
                                      </p:cBhvr>
                                      <p:to>
                                        <p:strVal val="visible"/>
                                      </p:to>
                                    </p:set>
                                    <p:anim calcmode="lin" valueType="num">
                                      <p:cBhvr additive="base">
                                        <p:cTn id="13" dur="500" fill="hold"/>
                                        <p:tgtEl>
                                          <p:spTgt spid="194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4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9459">
                                            <p:txEl>
                                              <p:pRg st="2" end="2"/>
                                            </p:txEl>
                                          </p:spTgt>
                                        </p:tgtEl>
                                        <p:attrNameLst>
                                          <p:attrName>style.visibility</p:attrName>
                                        </p:attrNameLst>
                                      </p:cBhvr>
                                      <p:to>
                                        <p:strVal val="visible"/>
                                      </p:to>
                                    </p:set>
                                    <p:anim calcmode="lin" valueType="num">
                                      <p:cBhvr additive="base">
                                        <p:cTn id="19" dur="500" fill="hold"/>
                                        <p:tgtEl>
                                          <p:spTgt spid="194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4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9459">
                                            <p:txEl>
                                              <p:pRg st="3" end="3"/>
                                            </p:txEl>
                                          </p:spTgt>
                                        </p:tgtEl>
                                        <p:attrNameLst>
                                          <p:attrName>style.visibility</p:attrName>
                                        </p:attrNameLst>
                                      </p:cBhvr>
                                      <p:to>
                                        <p:strVal val="visible"/>
                                      </p:to>
                                    </p:set>
                                    <p:anim calcmode="lin" valueType="num">
                                      <p:cBhvr additive="base">
                                        <p:cTn id="25" dur="500" fill="hold"/>
                                        <p:tgtEl>
                                          <p:spTgt spid="194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945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812800" y="457200"/>
            <a:ext cx="10363200" cy="152400"/>
          </a:xfrm>
        </p:spPr>
        <p:txBody>
          <a:bodyPr>
            <a:normAutofit fontScale="90000"/>
          </a:bodyPr>
          <a:lstStyle/>
          <a:p>
            <a:r>
              <a:rPr lang="es-ES"/>
              <a:t>Competencias y el alumnado</a:t>
            </a:r>
            <a:br>
              <a:rPr lang="es-ES"/>
            </a:br>
            <a:endParaRPr lang="eu-ES"/>
          </a:p>
        </p:txBody>
      </p:sp>
      <p:sp>
        <p:nvSpPr>
          <p:cNvPr id="20483" name="Rectangle 3"/>
          <p:cNvSpPr>
            <a:spLocks noGrp="1" noChangeArrowheads="1"/>
          </p:cNvSpPr>
          <p:nvPr>
            <p:ph type="body" idx="1"/>
          </p:nvPr>
        </p:nvSpPr>
        <p:spPr>
          <a:xfrm>
            <a:off x="304800" y="457200"/>
            <a:ext cx="11582400" cy="4876800"/>
          </a:xfrm>
        </p:spPr>
        <p:txBody>
          <a:bodyPr>
            <a:normAutofit fontScale="47500" lnSpcReduction="20000"/>
          </a:bodyPr>
          <a:lstStyle/>
          <a:p>
            <a:pPr>
              <a:lnSpc>
                <a:spcPct val="90000"/>
              </a:lnSpc>
              <a:buFontTx/>
              <a:buNone/>
            </a:pPr>
            <a:r>
              <a:rPr lang="es-ES" sz="2400"/>
              <a:t>El enfoque por competencias les demanda:</a:t>
            </a:r>
          </a:p>
          <a:p>
            <a:pPr>
              <a:lnSpc>
                <a:spcPct val="90000"/>
              </a:lnSpc>
            </a:pPr>
            <a:r>
              <a:rPr lang="es-ES" sz="2800">
                <a:solidFill>
                  <a:schemeClr val="accent2"/>
                </a:solidFill>
              </a:rPr>
              <a:t>Compromiso</a:t>
            </a:r>
          </a:p>
          <a:p>
            <a:pPr algn="just">
              <a:lnSpc>
                <a:spcPct val="90000"/>
              </a:lnSpc>
              <a:buFontTx/>
              <a:buNone/>
            </a:pPr>
            <a:r>
              <a:rPr lang="es-ES" sz="2800">
                <a:solidFill>
                  <a:schemeClr val="accent2"/>
                </a:solidFill>
              </a:rPr>
              <a:t>	</a:t>
            </a:r>
            <a:r>
              <a:rPr lang="es-ES" sz="2000"/>
              <a:t>Exige al estudiante una implicación más fuerte en la tarea, no puede replegarse fácilmente en un pasividad prudente.</a:t>
            </a:r>
          </a:p>
          <a:p>
            <a:pPr>
              <a:lnSpc>
                <a:spcPct val="90000"/>
              </a:lnSpc>
            </a:pPr>
            <a:r>
              <a:rPr lang="es-ES" sz="2800">
                <a:solidFill>
                  <a:schemeClr val="accent2"/>
                </a:solidFill>
              </a:rPr>
              <a:t>Transparencia</a:t>
            </a:r>
          </a:p>
          <a:p>
            <a:pPr>
              <a:lnSpc>
                <a:spcPct val="90000"/>
              </a:lnSpc>
              <a:buFontTx/>
              <a:buNone/>
            </a:pPr>
            <a:r>
              <a:rPr lang="es-ES" sz="2800">
                <a:solidFill>
                  <a:schemeClr val="accent2"/>
                </a:solidFill>
              </a:rPr>
              <a:t>	</a:t>
            </a:r>
            <a:r>
              <a:rPr lang="es-ES" sz="2000"/>
              <a:t>Se hacen visibles los procesos, los ritmos, los modos de pensar y actuar.</a:t>
            </a:r>
          </a:p>
          <a:p>
            <a:pPr>
              <a:lnSpc>
                <a:spcPct val="90000"/>
              </a:lnSpc>
            </a:pPr>
            <a:r>
              <a:rPr lang="es-ES" sz="2800">
                <a:solidFill>
                  <a:schemeClr val="accent2"/>
                </a:solidFill>
              </a:rPr>
              <a:t>Cooperación</a:t>
            </a:r>
          </a:p>
          <a:p>
            <a:pPr>
              <a:lnSpc>
                <a:spcPct val="90000"/>
              </a:lnSpc>
              <a:buFontTx/>
              <a:buNone/>
            </a:pPr>
            <a:r>
              <a:rPr lang="es-ES" sz="2800">
                <a:solidFill>
                  <a:schemeClr val="accent2"/>
                </a:solidFill>
              </a:rPr>
              <a:t>	</a:t>
            </a:r>
            <a:r>
              <a:rPr lang="es-ES" sz="2000"/>
              <a:t>Coordinación de las tareas de unos y otros, no permite retirarse “bajo su tienda”.</a:t>
            </a:r>
          </a:p>
          <a:p>
            <a:pPr>
              <a:lnSpc>
                <a:spcPct val="90000"/>
              </a:lnSpc>
            </a:pPr>
            <a:r>
              <a:rPr lang="es-ES" sz="2800">
                <a:solidFill>
                  <a:schemeClr val="accent2"/>
                </a:solidFill>
              </a:rPr>
              <a:t>Tenacidad</a:t>
            </a:r>
          </a:p>
          <a:p>
            <a:pPr>
              <a:lnSpc>
                <a:spcPct val="90000"/>
              </a:lnSpc>
              <a:buFontTx/>
              <a:buNone/>
            </a:pPr>
            <a:r>
              <a:rPr lang="es-ES" sz="2800">
                <a:solidFill>
                  <a:schemeClr val="accent2"/>
                </a:solidFill>
              </a:rPr>
              <a:t>	</a:t>
            </a:r>
            <a:r>
              <a:rPr lang="es-ES" sz="2000"/>
              <a:t>Inversión a más largo plazo, no perder de vista el objetivo y diferir las satisfacciones al resultado final, a veces varios días o varias semanas más tarde.</a:t>
            </a:r>
          </a:p>
          <a:p>
            <a:pPr>
              <a:lnSpc>
                <a:spcPct val="90000"/>
              </a:lnSpc>
            </a:pPr>
            <a:r>
              <a:rPr lang="es-ES" sz="2800">
                <a:solidFill>
                  <a:schemeClr val="accent2"/>
                </a:solidFill>
              </a:rPr>
              <a:t>Responsabilidad</a:t>
            </a:r>
          </a:p>
          <a:p>
            <a:pPr>
              <a:lnSpc>
                <a:spcPct val="90000"/>
              </a:lnSpc>
              <a:buFontTx/>
              <a:buNone/>
            </a:pPr>
            <a:r>
              <a:rPr lang="es-ES" sz="2800">
                <a:solidFill>
                  <a:schemeClr val="accent2"/>
                </a:solidFill>
              </a:rPr>
              <a:t>	</a:t>
            </a:r>
            <a:r>
              <a:rPr lang="es-ES" sz="2000"/>
              <a:t>Respecto al grupo, a sus compañeros (injerto en un  tejido que limita su libertad).</a:t>
            </a:r>
            <a:endParaRPr lang="es-ES" sz="2000">
              <a:solidFill>
                <a:schemeClr val="accent2"/>
              </a:solidFill>
            </a:endParaRPr>
          </a:p>
          <a:p>
            <a:pPr>
              <a:lnSpc>
                <a:spcPct val="90000"/>
              </a:lnSpc>
              <a:buFontTx/>
              <a:buNone/>
            </a:pPr>
            <a:r>
              <a:rPr lang="es-ES" sz="1800">
                <a:solidFill>
                  <a:schemeClr val="accent2"/>
                </a:solidFill>
              </a:rPr>
              <a:t>“</a:t>
            </a:r>
            <a:r>
              <a:rPr lang="es-ES" sz="1800" i="1">
                <a:solidFill>
                  <a:schemeClr val="accent2"/>
                </a:solidFill>
              </a:rPr>
              <a:t>La parte más importante de la educación de una persona es la que ella mismo se da” Walter Scott</a:t>
            </a:r>
            <a:endParaRPr lang="es-ES" sz="1800">
              <a:solidFill>
                <a:schemeClr val="accent2"/>
              </a:solidFill>
            </a:endParaRPr>
          </a:p>
          <a:p>
            <a:pPr>
              <a:lnSpc>
                <a:spcPct val="90000"/>
              </a:lnSpc>
              <a:buFontTx/>
              <a:buNone/>
            </a:pPr>
            <a:endParaRPr lang="es-ES" sz="1800">
              <a:solidFill>
                <a:schemeClr val="accent2"/>
              </a:solidFill>
            </a:endParaRPr>
          </a:p>
          <a:p>
            <a:pPr>
              <a:lnSpc>
                <a:spcPct val="90000"/>
              </a:lnSpc>
              <a:buFontTx/>
              <a:buNone/>
            </a:pPr>
            <a:r>
              <a:rPr lang="es-ES" sz="1800">
                <a:solidFill>
                  <a:schemeClr val="accent2"/>
                </a:solidFill>
              </a:rPr>
              <a:t>		</a:t>
            </a:r>
          </a:p>
          <a:p>
            <a:pPr>
              <a:lnSpc>
                <a:spcPct val="90000"/>
              </a:lnSpc>
            </a:pPr>
            <a:endParaRPr lang="eu-ES" sz="180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483">
                                            <p:txEl>
                                              <p:pRg st="2" end="2"/>
                                            </p:txEl>
                                          </p:spTgt>
                                        </p:tgtEl>
                                        <p:attrNameLst>
                                          <p:attrName>style.visibility</p:attrName>
                                        </p:attrNameLst>
                                      </p:cBhvr>
                                      <p:to>
                                        <p:strVal val="visible"/>
                                      </p:to>
                                    </p:set>
                                    <p:anim calcmode="lin" valueType="num">
                                      <p:cBhvr additive="base">
                                        <p:cTn id="19" dur="500" fill="hold"/>
                                        <p:tgtEl>
                                          <p:spTgt spid="204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4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483">
                                            <p:txEl>
                                              <p:pRg st="3" end="3"/>
                                            </p:txEl>
                                          </p:spTgt>
                                        </p:tgtEl>
                                        <p:attrNameLst>
                                          <p:attrName>style.visibility</p:attrName>
                                        </p:attrNameLst>
                                      </p:cBhvr>
                                      <p:to>
                                        <p:strVal val="visible"/>
                                      </p:to>
                                    </p:set>
                                    <p:anim calcmode="lin" valueType="num">
                                      <p:cBhvr additive="base">
                                        <p:cTn id="25" dur="500" fill="hold"/>
                                        <p:tgtEl>
                                          <p:spTgt spid="204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4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483">
                                            <p:txEl>
                                              <p:pRg st="4" end="4"/>
                                            </p:txEl>
                                          </p:spTgt>
                                        </p:tgtEl>
                                        <p:attrNameLst>
                                          <p:attrName>style.visibility</p:attrName>
                                        </p:attrNameLst>
                                      </p:cBhvr>
                                      <p:to>
                                        <p:strVal val="visible"/>
                                      </p:to>
                                    </p:set>
                                    <p:anim calcmode="lin" valueType="num">
                                      <p:cBhvr additive="base">
                                        <p:cTn id="31" dur="500" fill="hold"/>
                                        <p:tgtEl>
                                          <p:spTgt spid="2048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4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483">
                                            <p:txEl>
                                              <p:pRg st="5" end="5"/>
                                            </p:txEl>
                                          </p:spTgt>
                                        </p:tgtEl>
                                        <p:attrNameLst>
                                          <p:attrName>style.visibility</p:attrName>
                                        </p:attrNameLst>
                                      </p:cBhvr>
                                      <p:to>
                                        <p:strVal val="visible"/>
                                      </p:to>
                                    </p:set>
                                    <p:anim calcmode="lin" valueType="num">
                                      <p:cBhvr additive="base">
                                        <p:cTn id="37" dur="500" fill="hold"/>
                                        <p:tgtEl>
                                          <p:spTgt spid="2048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48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483">
                                            <p:txEl>
                                              <p:pRg st="6" end="6"/>
                                            </p:txEl>
                                          </p:spTgt>
                                        </p:tgtEl>
                                        <p:attrNameLst>
                                          <p:attrName>style.visibility</p:attrName>
                                        </p:attrNameLst>
                                      </p:cBhvr>
                                      <p:to>
                                        <p:strVal val="visible"/>
                                      </p:to>
                                    </p:set>
                                    <p:anim calcmode="lin" valueType="num">
                                      <p:cBhvr additive="base">
                                        <p:cTn id="43" dur="500" fill="hold"/>
                                        <p:tgtEl>
                                          <p:spTgt spid="2048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48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483">
                                            <p:txEl>
                                              <p:pRg st="7" end="7"/>
                                            </p:txEl>
                                          </p:spTgt>
                                        </p:tgtEl>
                                        <p:attrNameLst>
                                          <p:attrName>style.visibility</p:attrName>
                                        </p:attrNameLst>
                                      </p:cBhvr>
                                      <p:to>
                                        <p:strVal val="visible"/>
                                      </p:to>
                                    </p:set>
                                    <p:anim calcmode="lin" valueType="num">
                                      <p:cBhvr additive="base">
                                        <p:cTn id="49" dur="500" fill="hold"/>
                                        <p:tgtEl>
                                          <p:spTgt spid="2048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048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0483">
                                            <p:txEl>
                                              <p:pRg st="8" end="8"/>
                                            </p:txEl>
                                          </p:spTgt>
                                        </p:tgtEl>
                                        <p:attrNameLst>
                                          <p:attrName>style.visibility</p:attrName>
                                        </p:attrNameLst>
                                      </p:cBhvr>
                                      <p:to>
                                        <p:strVal val="visible"/>
                                      </p:to>
                                    </p:set>
                                    <p:anim calcmode="lin" valueType="num">
                                      <p:cBhvr additive="base">
                                        <p:cTn id="55" dur="500" fill="hold"/>
                                        <p:tgtEl>
                                          <p:spTgt spid="20483">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048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0483">
                                            <p:txEl>
                                              <p:pRg st="9" end="9"/>
                                            </p:txEl>
                                          </p:spTgt>
                                        </p:tgtEl>
                                        <p:attrNameLst>
                                          <p:attrName>style.visibility</p:attrName>
                                        </p:attrNameLst>
                                      </p:cBhvr>
                                      <p:to>
                                        <p:strVal val="visible"/>
                                      </p:to>
                                    </p:set>
                                    <p:anim calcmode="lin" valueType="num">
                                      <p:cBhvr additive="base">
                                        <p:cTn id="61" dur="500" fill="hold"/>
                                        <p:tgtEl>
                                          <p:spTgt spid="20483">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048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0483">
                                            <p:txEl>
                                              <p:pRg st="10" end="10"/>
                                            </p:txEl>
                                          </p:spTgt>
                                        </p:tgtEl>
                                        <p:attrNameLst>
                                          <p:attrName>style.visibility</p:attrName>
                                        </p:attrNameLst>
                                      </p:cBhvr>
                                      <p:to>
                                        <p:strVal val="visible"/>
                                      </p:to>
                                    </p:set>
                                    <p:anim calcmode="lin" valueType="num">
                                      <p:cBhvr additive="base">
                                        <p:cTn id="67" dur="500" fill="hold"/>
                                        <p:tgtEl>
                                          <p:spTgt spid="20483">
                                            <p:txEl>
                                              <p:pRg st="10" end="1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2048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20483">
                                            <p:txEl>
                                              <p:pRg st="11" end="11"/>
                                            </p:txEl>
                                          </p:spTgt>
                                        </p:tgtEl>
                                        <p:attrNameLst>
                                          <p:attrName>style.visibility</p:attrName>
                                        </p:attrNameLst>
                                      </p:cBhvr>
                                      <p:to>
                                        <p:strVal val="visible"/>
                                      </p:to>
                                    </p:set>
                                    <p:anim calcmode="lin" valueType="num">
                                      <p:cBhvr additive="base">
                                        <p:cTn id="73" dur="500" fill="hold"/>
                                        <p:tgtEl>
                                          <p:spTgt spid="20483">
                                            <p:txEl>
                                              <p:pRg st="11" end="11"/>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2048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20483">
                                            <p:txEl>
                                              <p:pRg st="13" end="13"/>
                                            </p:txEl>
                                          </p:spTgt>
                                        </p:tgtEl>
                                        <p:attrNameLst>
                                          <p:attrName>style.visibility</p:attrName>
                                        </p:attrNameLst>
                                      </p:cBhvr>
                                      <p:to>
                                        <p:strVal val="visible"/>
                                      </p:to>
                                    </p:set>
                                    <p:anim calcmode="lin" valueType="num">
                                      <p:cBhvr additive="base">
                                        <p:cTn id="79" dur="500" fill="hold"/>
                                        <p:tgtEl>
                                          <p:spTgt spid="20483">
                                            <p:txEl>
                                              <p:pRg st="13" end="13"/>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20483">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14400" y="304800"/>
            <a:ext cx="10363200" cy="457200"/>
          </a:xfrm>
        </p:spPr>
        <p:txBody>
          <a:bodyPr>
            <a:normAutofit fontScale="90000"/>
          </a:bodyPr>
          <a:lstStyle/>
          <a:p>
            <a:r>
              <a:rPr lang="es-ES"/>
              <a:t>Competencias y el alumnado</a:t>
            </a:r>
            <a:endParaRPr lang="eu-ES"/>
          </a:p>
        </p:txBody>
      </p:sp>
      <p:sp>
        <p:nvSpPr>
          <p:cNvPr id="21507" name="Rectangle 3"/>
          <p:cNvSpPr>
            <a:spLocks noGrp="1" noChangeArrowheads="1"/>
          </p:cNvSpPr>
          <p:nvPr>
            <p:ph type="body" idx="1"/>
          </p:nvPr>
        </p:nvSpPr>
        <p:spPr>
          <a:xfrm>
            <a:off x="406400" y="914400"/>
            <a:ext cx="11785600" cy="5715000"/>
          </a:xfrm>
        </p:spPr>
        <p:txBody>
          <a:bodyPr/>
          <a:lstStyle/>
          <a:p>
            <a:pPr marL="0" indent="0" algn="just">
              <a:buFontTx/>
              <a:buNone/>
            </a:pPr>
            <a:r>
              <a:rPr lang="es-ES" sz="2400" b="1"/>
              <a:t>El enfoque por competencias ¿puede responder al fracaso escolar?</a:t>
            </a:r>
          </a:p>
          <a:p>
            <a:pPr marL="0" indent="0" algn="just">
              <a:buFontTx/>
              <a:buNone/>
            </a:pPr>
            <a:r>
              <a:rPr lang="es-ES" sz="2000"/>
              <a:t>Ningún programa por sí mismo resuelve el problema de las desigualdades sociales ante la escuela. Con las competencias debemos tener cuidado:</a:t>
            </a:r>
          </a:p>
          <a:p>
            <a:pPr marL="863600" lvl="1"/>
            <a:r>
              <a:rPr lang="es-ES" sz="2000"/>
              <a:t>Puede ayudar porque trabajando por competencias se aumenta el sentido de los conocimientos escolares, se ponen en relación con las prácticas sociales y la vida =&gt; </a:t>
            </a:r>
            <a:r>
              <a:rPr lang="eu-ES" sz="2000">
                <a:solidFill>
                  <a:srgbClr val="000000"/>
                </a:solidFill>
                <a:cs typeface="Times New Roman" charset="0"/>
              </a:rPr>
              <a:t>pueden provocar mayor motivación y adhesión, deseo de aprender</a:t>
            </a:r>
            <a:r>
              <a:rPr lang="es-ES" sz="2000">
                <a:solidFill>
                  <a:srgbClr val="000000"/>
                </a:solidFill>
                <a:cs typeface="Times New Roman" charset="0"/>
              </a:rPr>
              <a:t>.</a:t>
            </a:r>
          </a:p>
          <a:p>
            <a:pPr marL="863600" lvl="1"/>
            <a:r>
              <a:rPr lang="es-ES" sz="2000">
                <a:solidFill>
                  <a:srgbClr val="000000"/>
                </a:solidFill>
                <a:cs typeface="Times New Roman" charset="0"/>
              </a:rPr>
              <a:t>Puede agravar los problemas puesto que </a:t>
            </a:r>
            <a:r>
              <a:rPr lang="eu-ES" sz="2000">
                <a:solidFill>
                  <a:srgbClr val="000000"/>
                </a:solidFill>
                <a:cs typeface="Times New Roman" charset="0"/>
              </a:rPr>
              <a:t>exige de alguna manera más abstracción, movilidad, iniciativa, autonomía</a:t>
            </a:r>
            <a:r>
              <a:rPr lang="es-ES" sz="2000">
                <a:solidFill>
                  <a:srgbClr val="000000"/>
                </a:solidFill>
                <a:cs typeface="Times New Roman" charset="0"/>
              </a:rPr>
              <a:t> =&gt; priva de la relativa comodidad del oficio de alumno</a:t>
            </a:r>
            <a:r>
              <a:rPr lang="eu-ES" sz="2000">
                <a:solidFill>
                  <a:srgbClr val="000000"/>
                </a:solidFill>
                <a:cs typeface="Times New Roman" charset="0"/>
              </a:rPr>
              <a:t>.</a:t>
            </a:r>
            <a:endParaRPr lang="es-ES" sz="2000">
              <a:solidFill>
                <a:srgbClr val="000000"/>
              </a:solidFill>
              <a:cs typeface="Times New Roman" charset="0"/>
            </a:endParaRPr>
          </a:p>
          <a:p>
            <a:pPr marL="0" indent="0">
              <a:buFontTx/>
              <a:buNone/>
            </a:pPr>
            <a:r>
              <a:rPr lang="es-ES" sz="2000">
                <a:solidFill>
                  <a:srgbClr val="333333"/>
                </a:solidFill>
                <a:cs typeface="Times New Roman" charset="0"/>
              </a:rPr>
              <a:t>Perrenoud  recuerda que la lucha contra el fracaso debe utilizar </a:t>
            </a:r>
            <a:r>
              <a:rPr lang="es-ES" sz="2000" u="sng">
                <a:solidFill>
                  <a:srgbClr val="333333"/>
                </a:solidFill>
                <a:cs typeface="Times New Roman" charset="0"/>
              </a:rPr>
              <a:t>5 estrategias </a:t>
            </a:r>
            <a:r>
              <a:rPr lang="es-ES" sz="2000" i="1" u="sng">
                <a:solidFill>
                  <a:srgbClr val="333333"/>
                </a:solidFill>
                <a:cs typeface="Times New Roman" charset="0"/>
              </a:rPr>
              <a:t>combinadas</a:t>
            </a:r>
            <a:r>
              <a:rPr lang="es-ES" sz="2000">
                <a:solidFill>
                  <a:srgbClr val="333333"/>
                </a:solidFill>
                <a:cs typeface="Times New Roman" charset="0"/>
              </a:rPr>
              <a:t>:</a:t>
            </a:r>
          </a:p>
          <a:p>
            <a:pPr marL="0" indent="0">
              <a:buFontTx/>
              <a:buNone/>
            </a:pPr>
            <a:endParaRPr lang="es-ES" sz="2000">
              <a:solidFill>
                <a:srgbClr val="000000"/>
              </a:solidFill>
              <a:cs typeface="Times New Roman" charset="0"/>
            </a:endParaRPr>
          </a:p>
          <a:p>
            <a:pPr marL="0" indent="0">
              <a:buFontTx/>
              <a:buNone/>
            </a:pPr>
            <a:r>
              <a:rPr lang="eu-ES" sz="2400"/>
              <a:t> </a:t>
            </a:r>
            <a:endParaRPr lang="es-ES" sz="2400"/>
          </a:p>
          <a:p>
            <a:pPr marL="0" indent="0">
              <a:buFontTx/>
              <a:buNone/>
            </a:pPr>
            <a:endParaRPr lang="es-ES" sz="2400"/>
          </a:p>
          <a:p>
            <a:pPr marL="0" indent="0">
              <a:buFontTx/>
              <a:buNone/>
            </a:pPr>
            <a:endParaRPr lang="eu-ES" sz="2400"/>
          </a:p>
        </p:txBody>
      </p:sp>
      <p:sp>
        <p:nvSpPr>
          <p:cNvPr id="21508" name="Rectangle 4"/>
          <p:cNvSpPr>
            <a:spLocks noChangeArrowheads="1"/>
          </p:cNvSpPr>
          <p:nvPr/>
        </p:nvSpPr>
        <p:spPr bwMode="auto">
          <a:xfrm>
            <a:off x="304800" y="4953000"/>
            <a:ext cx="11480800" cy="1676400"/>
          </a:xfrm>
          <a:prstGeom prst="rect">
            <a:avLst/>
          </a:prstGeom>
          <a:solidFill>
            <a:schemeClr val="hlink"/>
          </a:solidFill>
          <a:ln w="9525">
            <a:solidFill>
              <a:srgbClr val="000000"/>
            </a:solidFill>
            <a:miter lim="800000"/>
            <a:headEnd/>
            <a:tailEnd/>
          </a:ln>
          <a:effectLst/>
        </p:spPr>
        <p:txBody>
          <a:bodyPr wrap="none" anchor="ctr"/>
          <a:lstStyle/>
          <a:p>
            <a:pPr marL="457200" indent="-457200" algn="just">
              <a:buFontTx/>
              <a:buAutoNum type="arabicPeriod"/>
            </a:pPr>
            <a:r>
              <a:rPr lang="es-ES" sz="1800"/>
              <a:t>Situaciones didácticas portadoras de sentido y aprendizajes.</a:t>
            </a:r>
          </a:p>
          <a:p>
            <a:pPr marL="457200" indent="-457200" algn="just">
              <a:buFontTx/>
              <a:buAutoNum type="arabicPeriod"/>
            </a:pPr>
            <a:r>
              <a:rPr lang="es-ES" sz="1800"/>
              <a:t>Pedir a cada uno en su zona de desarrollo próximo.</a:t>
            </a:r>
          </a:p>
          <a:p>
            <a:pPr marL="457200" indent="-457200" algn="just">
              <a:buFontTx/>
              <a:buAutoNum type="arabicPeriod"/>
            </a:pPr>
            <a:r>
              <a:rPr lang="es-ES" sz="1800"/>
              <a:t>Una observación formativa y una regulación interactiva trabajando objetivos-obstáculos.</a:t>
            </a:r>
          </a:p>
          <a:p>
            <a:pPr marL="457200" indent="-457200" algn="just">
              <a:buFontTx/>
              <a:buAutoNum type="arabicPeriod"/>
            </a:pPr>
            <a:r>
              <a:rPr lang="es-ES" sz="1800"/>
              <a:t>Dominar los efectos de las relaciones intersubjetivas y de la distancia cultural.</a:t>
            </a:r>
          </a:p>
          <a:p>
            <a:pPr marL="457200" indent="-457200" algn="just">
              <a:buFontTx/>
              <a:buAutoNum type="arabicPeriod"/>
            </a:pPr>
            <a:r>
              <a:rPr lang="es-ES" sz="1800"/>
              <a:t>Individualizar los cursos de formación y trabajar en ciclos.</a:t>
            </a:r>
            <a:endParaRPr lang="eu-ES" sz="180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 calcmode="lin" valueType="num">
                                      <p:cBhvr additive="base">
                                        <p:cTn id="17" dur="500" fill="hold"/>
                                        <p:tgtEl>
                                          <p:spTgt spid="2150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1507">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21507">
                                            <p:txEl>
                                              <p:pRg st="3" end="3"/>
                                            </p:txEl>
                                          </p:spTgt>
                                        </p:tgtEl>
                                        <p:attrNameLst>
                                          <p:attrName>style.visibility</p:attrName>
                                        </p:attrNameLst>
                                      </p:cBhvr>
                                      <p:to>
                                        <p:strVal val="visible"/>
                                      </p:to>
                                    </p:set>
                                    <p:anim calcmode="lin" valueType="num">
                                      <p:cBhvr additive="base">
                                        <p:cTn id="21" dur="500" fill="hold"/>
                                        <p:tgtEl>
                                          <p:spTgt spid="21507">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2150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21507">
                                            <p:txEl>
                                              <p:pRg st="4" end="4"/>
                                            </p:txEl>
                                          </p:spTgt>
                                        </p:tgtEl>
                                        <p:attrNameLst>
                                          <p:attrName>style.visibility</p:attrName>
                                        </p:attrNameLst>
                                      </p:cBhvr>
                                      <p:to>
                                        <p:strVal val="visible"/>
                                      </p:to>
                                    </p:set>
                                    <p:anim calcmode="lin" valueType="num">
                                      <p:cBhvr additive="base">
                                        <p:cTn id="27" dur="500" fill="hold"/>
                                        <p:tgtEl>
                                          <p:spTgt spid="21507">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150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21507">
                                            <p:txEl>
                                              <p:pRg st="6" end="6"/>
                                            </p:txEl>
                                          </p:spTgt>
                                        </p:tgtEl>
                                        <p:attrNameLst>
                                          <p:attrName>style.visibility</p:attrName>
                                        </p:attrNameLst>
                                      </p:cBhvr>
                                      <p:to>
                                        <p:strVal val="visible"/>
                                      </p:to>
                                    </p:set>
                                    <p:anim calcmode="lin" valueType="num">
                                      <p:cBhvr additive="base">
                                        <p:cTn id="33" dur="500" fill="hold"/>
                                        <p:tgtEl>
                                          <p:spTgt spid="21507">
                                            <p:txEl>
                                              <p:pRg st="6" end="6"/>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2150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21508">
                                            <p:bg/>
                                          </p:spTgt>
                                        </p:tgtEl>
                                        <p:attrNameLst>
                                          <p:attrName>style.visibility</p:attrName>
                                        </p:attrNameLst>
                                      </p:cBhvr>
                                      <p:to>
                                        <p:strVal val="visible"/>
                                      </p:to>
                                    </p:set>
                                    <p:anim calcmode="lin" valueType="num">
                                      <p:cBhvr additive="base">
                                        <p:cTn id="39" dur="500" fill="hold"/>
                                        <p:tgtEl>
                                          <p:spTgt spid="21508">
                                            <p:bg/>
                                          </p:spTgt>
                                        </p:tgtEl>
                                        <p:attrNameLst>
                                          <p:attrName>ppt_x</p:attrName>
                                        </p:attrNameLst>
                                      </p:cBhvr>
                                      <p:tavLst>
                                        <p:tav tm="0">
                                          <p:val>
                                            <p:strVal val="0-#ppt_w/2"/>
                                          </p:val>
                                        </p:tav>
                                        <p:tav tm="100000">
                                          <p:val>
                                            <p:strVal val="#ppt_x"/>
                                          </p:val>
                                        </p:tav>
                                      </p:tavLst>
                                    </p:anim>
                                    <p:anim calcmode="lin" valueType="num">
                                      <p:cBhvr additive="base">
                                        <p:cTn id="40" dur="500" fill="hold"/>
                                        <p:tgtEl>
                                          <p:spTgt spid="21508">
                                            <p:bg/>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21508">
                                            <p:txEl>
                                              <p:pRg st="0" end="0"/>
                                            </p:txEl>
                                          </p:spTgt>
                                        </p:tgtEl>
                                        <p:attrNameLst>
                                          <p:attrName>style.visibility</p:attrName>
                                        </p:attrNameLst>
                                      </p:cBhvr>
                                      <p:to>
                                        <p:strVal val="visible"/>
                                      </p:to>
                                    </p:set>
                                    <p:anim calcmode="lin" valueType="num">
                                      <p:cBhvr additive="base">
                                        <p:cTn id="45" dur="500" fill="hold"/>
                                        <p:tgtEl>
                                          <p:spTgt spid="21508">
                                            <p:txEl>
                                              <p:pRg st="0" end="0"/>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2150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21508">
                                            <p:txEl>
                                              <p:pRg st="1" end="1"/>
                                            </p:txEl>
                                          </p:spTgt>
                                        </p:tgtEl>
                                        <p:attrNameLst>
                                          <p:attrName>style.visibility</p:attrName>
                                        </p:attrNameLst>
                                      </p:cBhvr>
                                      <p:to>
                                        <p:strVal val="visible"/>
                                      </p:to>
                                    </p:set>
                                    <p:anim calcmode="lin" valueType="num">
                                      <p:cBhvr additive="base">
                                        <p:cTn id="51" dur="500" fill="hold"/>
                                        <p:tgtEl>
                                          <p:spTgt spid="21508">
                                            <p:txEl>
                                              <p:pRg st="1" end="1"/>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2150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8" fill="hold" grpId="0" nodeType="clickEffect">
                                  <p:stCondLst>
                                    <p:cond delay="0"/>
                                  </p:stCondLst>
                                  <p:childTnLst>
                                    <p:set>
                                      <p:cBhvr>
                                        <p:cTn id="56" dur="1" fill="hold">
                                          <p:stCondLst>
                                            <p:cond delay="0"/>
                                          </p:stCondLst>
                                        </p:cTn>
                                        <p:tgtEl>
                                          <p:spTgt spid="21508">
                                            <p:txEl>
                                              <p:pRg st="2" end="2"/>
                                            </p:txEl>
                                          </p:spTgt>
                                        </p:tgtEl>
                                        <p:attrNameLst>
                                          <p:attrName>style.visibility</p:attrName>
                                        </p:attrNameLst>
                                      </p:cBhvr>
                                      <p:to>
                                        <p:strVal val="visible"/>
                                      </p:to>
                                    </p:set>
                                    <p:anim calcmode="lin" valueType="num">
                                      <p:cBhvr additive="base">
                                        <p:cTn id="57" dur="500" fill="hold"/>
                                        <p:tgtEl>
                                          <p:spTgt spid="21508">
                                            <p:txEl>
                                              <p:pRg st="2" end="2"/>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2150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8" fill="hold" grpId="0" nodeType="clickEffect">
                                  <p:stCondLst>
                                    <p:cond delay="0"/>
                                  </p:stCondLst>
                                  <p:childTnLst>
                                    <p:set>
                                      <p:cBhvr>
                                        <p:cTn id="62" dur="1" fill="hold">
                                          <p:stCondLst>
                                            <p:cond delay="0"/>
                                          </p:stCondLst>
                                        </p:cTn>
                                        <p:tgtEl>
                                          <p:spTgt spid="21508">
                                            <p:txEl>
                                              <p:pRg st="3" end="3"/>
                                            </p:txEl>
                                          </p:spTgt>
                                        </p:tgtEl>
                                        <p:attrNameLst>
                                          <p:attrName>style.visibility</p:attrName>
                                        </p:attrNameLst>
                                      </p:cBhvr>
                                      <p:to>
                                        <p:strVal val="visible"/>
                                      </p:to>
                                    </p:set>
                                    <p:anim calcmode="lin" valueType="num">
                                      <p:cBhvr additive="base">
                                        <p:cTn id="63" dur="500" fill="hold"/>
                                        <p:tgtEl>
                                          <p:spTgt spid="21508">
                                            <p:txEl>
                                              <p:pRg st="3" end="3"/>
                                            </p:tx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2150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8" fill="hold" grpId="0" nodeType="clickEffect">
                                  <p:stCondLst>
                                    <p:cond delay="0"/>
                                  </p:stCondLst>
                                  <p:childTnLst>
                                    <p:set>
                                      <p:cBhvr>
                                        <p:cTn id="68" dur="1" fill="hold">
                                          <p:stCondLst>
                                            <p:cond delay="0"/>
                                          </p:stCondLst>
                                        </p:cTn>
                                        <p:tgtEl>
                                          <p:spTgt spid="21508">
                                            <p:txEl>
                                              <p:pRg st="4" end="4"/>
                                            </p:txEl>
                                          </p:spTgt>
                                        </p:tgtEl>
                                        <p:attrNameLst>
                                          <p:attrName>style.visibility</p:attrName>
                                        </p:attrNameLst>
                                      </p:cBhvr>
                                      <p:to>
                                        <p:strVal val="visible"/>
                                      </p:to>
                                    </p:set>
                                    <p:anim calcmode="lin" valueType="num">
                                      <p:cBhvr additive="base">
                                        <p:cTn id="69" dur="500" fill="hold"/>
                                        <p:tgtEl>
                                          <p:spTgt spid="21508">
                                            <p:txEl>
                                              <p:pRg st="4" end="4"/>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2150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P spid="21508" grpId="0" build="p"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812800" y="304800"/>
            <a:ext cx="10363200" cy="381000"/>
          </a:xfrm>
        </p:spPr>
        <p:txBody>
          <a:bodyPr>
            <a:normAutofit fontScale="90000"/>
          </a:bodyPr>
          <a:lstStyle/>
          <a:p>
            <a:r>
              <a:rPr lang="es-ES">
                <a:solidFill>
                  <a:srgbClr val="808000"/>
                </a:solidFill>
              </a:rPr>
              <a:t>Competencias y el curriculo</a:t>
            </a:r>
            <a:endParaRPr lang="eu-ES">
              <a:solidFill>
                <a:srgbClr val="808000"/>
              </a:solidFill>
            </a:endParaRPr>
          </a:p>
        </p:txBody>
      </p:sp>
      <p:sp>
        <p:nvSpPr>
          <p:cNvPr id="22531" name="Rectangle 3"/>
          <p:cNvSpPr>
            <a:spLocks noGrp="1" noChangeArrowheads="1"/>
          </p:cNvSpPr>
          <p:nvPr>
            <p:ph type="body" idx="1"/>
          </p:nvPr>
        </p:nvSpPr>
        <p:spPr>
          <a:xfrm>
            <a:off x="914400" y="990600"/>
            <a:ext cx="10363200" cy="5105400"/>
          </a:xfrm>
        </p:spPr>
        <p:txBody>
          <a:bodyPr/>
          <a:lstStyle/>
          <a:p>
            <a:pPr algn="just"/>
            <a:r>
              <a:rPr lang="es-ES" sz="2000">
                <a:cs typeface="Times New Roman" charset="0"/>
              </a:rPr>
              <a:t>Para trabajar por competencias es necesario un </a:t>
            </a:r>
            <a:r>
              <a:rPr lang="es-ES" sz="2000" u="sng">
                <a:cs typeface="Times New Roman" charset="0"/>
              </a:rPr>
              <a:t>aligeramiento radical</a:t>
            </a:r>
            <a:r>
              <a:rPr lang="es-ES" sz="2000">
                <a:cs typeface="Times New Roman" charset="0"/>
              </a:rPr>
              <a:t> </a:t>
            </a:r>
            <a:r>
              <a:rPr lang="es-ES" sz="2000" u="sng">
                <a:cs typeface="Times New Roman" charset="0"/>
              </a:rPr>
              <a:t>de los contenidos disciplinares</a:t>
            </a:r>
            <a:r>
              <a:rPr lang="es-ES" sz="2000">
                <a:cs typeface="Times New Roman" charset="0"/>
              </a:rPr>
              <a:t> puesto que </a:t>
            </a:r>
            <a:r>
              <a:rPr lang="es-ES" sz="2000" u="sng">
                <a:cs typeface="Times New Roman" charset="0"/>
              </a:rPr>
              <a:t>hace falta tiempo</a:t>
            </a:r>
            <a:r>
              <a:rPr lang="es-ES" sz="2000">
                <a:cs typeface="Times New Roman" charset="0"/>
              </a:rPr>
              <a:t> para ponerlos en situaciones. Tratar muchos saberes sólo se puede hacer de modo formal y descontextualizado.</a:t>
            </a:r>
          </a:p>
          <a:p>
            <a:pPr algn="just"/>
            <a:r>
              <a:rPr lang="eu-ES" sz="2000">
                <a:cs typeface="Times New Roman" charset="0"/>
              </a:rPr>
              <a:t> </a:t>
            </a:r>
            <a:r>
              <a:rPr lang="eu-ES" sz="2000">
                <a:solidFill>
                  <a:srgbClr val="000000"/>
                </a:solidFill>
                <a:cs typeface="Times New Roman" charset="0"/>
              </a:rPr>
              <a:t>Los programa escolares están pensados mucho más en las exigencias del ciclo de estudios que sigue que sobre una visión amplia de la cultura general.</a:t>
            </a:r>
            <a:endParaRPr lang="eu-ES" sz="2000">
              <a:solidFill>
                <a:srgbClr val="333333"/>
              </a:solidFill>
              <a:cs typeface="Times New Roman" charset="0"/>
            </a:endParaRPr>
          </a:p>
          <a:p>
            <a:pPr algn="just"/>
            <a:r>
              <a:rPr lang="eu-ES" sz="2000">
                <a:cs typeface="Times New Roman" charset="0"/>
              </a:rPr>
              <a:t>Podemos</a:t>
            </a:r>
            <a:r>
              <a:rPr lang="es-ES" sz="2000">
                <a:cs typeface="Times New Roman" charset="0"/>
              </a:rPr>
              <a:t> decir</a:t>
            </a:r>
            <a:r>
              <a:rPr lang="eu-ES" sz="2000">
                <a:cs typeface="Times New Roman" charset="0"/>
              </a:rPr>
              <a:t> que la escuela es un lugar donde  </a:t>
            </a:r>
            <a:r>
              <a:rPr lang="eu-ES" sz="2000" i="1">
                <a:cs typeface="Times New Roman" charset="0"/>
              </a:rPr>
              <a:t>todos</a:t>
            </a:r>
            <a:r>
              <a:rPr lang="eu-ES" sz="2000">
                <a:cs typeface="Times New Roman" charset="0"/>
              </a:rPr>
              <a:t> acumulan  conocimientos de los que </a:t>
            </a:r>
            <a:r>
              <a:rPr lang="eu-ES" sz="2000" i="1">
                <a:cs typeface="Times New Roman" charset="0"/>
              </a:rPr>
              <a:t>algunos </a:t>
            </a:r>
            <a:r>
              <a:rPr lang="eu-ES" sz="2000">
                <a:cs typeface="Times New Roman" charset="0"/>
              </a:rPr>
              <a:t>necesitarán más tarde, con arreglo a su </a:t>
            </a:r>
            <a:r>
              <a:rPr lang="eu-ES" sz="2000" i="1">
                <a:cs typeface="Times New Roman" charset="0"/>
              </a:rPr>
              <a:t>orientación</a:t>
            </a:r>
            <a:r>
              <a:rPr lang="eu-ES" sz="2000">
                <a:cs typeface="Times New Roman" charset="0"/>
              </a:rPr>
              <a:t>. </a:t>
            </a:r>
            <a:r>
              <a:rPr lang="es-ES" sz="2000">
                <a:cs typeface="Times New Roman" charset="0"/>
              </a:rPr>
              <a:t>En nombre de esta “apertura” condenamos a la gran mayoría a adquirir, para perder de vista, saberes “por si algún día...”.</a:t>
            </a:r>
            <a:endParaRPr lang="eu-ES" sz="2000">
              <a:cs typeface="Times New Roman" charset="0"/>
            </a:endParaRPr>
          </a:p>
        </p:txBody>
      </p:sp>
      <p:sp>
        <p:nvSpPr>
          <p:cNvPr id="22532" name="AutoShape 4"/>
          <p:cNvSpPr>
            <a:spLocks/>
          </p:cNvSpPr>
          <p:nvPr/>
        </p:nvSpPr>
        <p:spPr bwMode="auto">
          <a:xfrm rot="16200598" flipV="1">
            <a:off x="6235700" y="-444500"/>
            <a:ext cx="228600" cy="10261600"/>
          </a:xfrm>
          <a:prstGeom prst="leftBracket">
            <a:avLst>
              <a:gd name="adj" fmla="val 280556"/>
            </a:avLst>
          </a:prstGeom>
          <a:noFill/>
          <a:ln w="9525">
            <a:solidFill>
              <a:srgbClr val="000000"/>
            </a:solidFill>
            <a:round/>
            <a:headEnd/>
            <a:tailEnd/>
          </a:ln>
          <a:effectLst/>
        </p:spPr>
        <p:txBody>
          <a:bodyPr wrap="none" anchor="ctr"/>
          <a:lstStyle/>
          <a:p>
            <a:endParaRPr lang="es-MX"/>
          </a:p>
        </p:txBody>
      </p:sp>
      <p:sp>
        <p:nvSpPr>
          <p:cNvPr id="22533" name="AutoShape 5"/>
          <p:cNvSpPr>
            <a:spLocks noChangeArrowheads="1"/>
          </p:cNvSpPr>
          <p:nvPr/>
        </p:nvSpPr>
        <p:spPr bwMode="auto">
          <a:xfrm>
            <a:off x="5892800" y="4953000"/>
            <a:ext cx="508000" cy="381000"/>
          </a:xfrm>
          <a:prstGeom prst="downArrow">
            <a:avLst>
              <a:gd name="adj1" fmla="val 50000"/>
              <a:gd name="adj2" fmla="val 25000"/>
            </a:avLst>
          </a:prstGeom>
          <a:solidFill>
            <a:srgbClr val="DDDDDD"/>
          </a:solidFill>
          <a:ln w="9525">
            <a:solidFill>
              <a:srgbClr val="000000"/>
            </a:solidFill>
            <a:miter lim="800000"/>
            <a:headEnd/>
            <a:tailEnd/>
          </a:ln>
          <a:effectLst/>
        </p:spPr>
        <p:txBody>
          <a:bodyPr wrap="none" anchor="ctr"/>
          <a:lstStyle/>
          <a:p>
            <a:endParaRPr lang="es-MX"/>
          </a:p>
        </p:txBody>
      </p:sp>
      <p:sp>
        <p:nvSpPr>
          <p:cNvPr id="22534" name="Rectangle 6"/>
          <p:cNvSpPr>
            <a:spLocks noChangeArrowheads="1"/>
          </p:cNvSpPr>
          <p:nvPr/>
        </p:nvSpPr>
        <p:spPr bwMode="auto">
          <a:xfrm>
            <a:off x="0" y="5486400"/>
            <a:ext cx="12192000" cy="1143000"/>
          </a:xfrm>
          <a:prstGeom prst="rect">
            <a:avLst/>
          </a:prstGeom>
          <a:solidFill>
            <a:srgbClr val="DDDDDD"/>
          </a:solidFill>
          <a:ln w="9525">
            <a:solidFill>
              <a:srgbClr val="000000"/>
            </a:solidFill>
            <a:miter lim="800000"/>
            <a:headEnd/>
            <a:tailEnd/>
          </a:ln>
          <a:effectLst/>
        </p:spPr>
        <p:txBody>
          <a:bodyPr wrap="none" anchor="ctr"/>
          <a:lstStyle/>
          <a:p>
            <a:pPr algn="ctr"/>
            <a:r>
              <a:rPr lang="es-ES" b="1"/>
              <a:t>Separar los saberes esenciales y justificar las razones de introducirlos.</a:t>
            </a:r>
          </a:p>
          <a:p>
            <a:pPr algn="ctr"/>
            <a:r>
              <a:rPr lang="es-ES" b="1"/>
              <a:t>Perrenoud </a:t>
            </a:r>
            <a:r>
              <a:rPr lang="es-ES" b="1">
                <a:solidFill>
                  <a:srgbClr val="FF3300"/>
                </a:solidFill>
                <a:hlinkClick r:id="rId2" action="ppaction://hlinkfile"/>
              </a:rPr>
              <a:t>“</a:t>
            </a:r>
            <a:r>
              <a:rPr lang="es-ES" b="1">
                <a:solidFill>
                  <a:srgbClr val="FF3300"/>
                </a:solidFill>
                <a:hlinkClick r:id="rId3" action="ppaction://hlinkfile"/>
              </a:rPr>
              <a:t>Razones de saber</a:t>
            </a:r>
            <a:r>
              <a:rPr lang="es-ES" b="1">
                <a:solidFill>
                  <a:srgbClr val="FF3300"/>
                </a:solidFill>
                <a:hlinkClick r:id="rId2" action="ppaction://hlinkfile"/>
              </a:rPr>
              <a:t>” </a:t>
            </a:r>
            <a:endParaRPr lang="eu-ES" b="1">
              <a:solidFill>
                <a:srgbClr val="FF3300"/>
              </a:solidFill>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531">
                                            <p:txEl>
                                              <p:pRg st="2" end="2"/>
                                            </p:txEl>
                                          </p:spTgt>
                                        </p:tgtEl>
                                        <p:attrNameLst>
                                          <p:attrName>style.visibility</p:attrName>
                                        </p:attrNameLst>
                                      </p:cBhvr>
                                      <p:to>
                                        <p:strVal val="visible"/>
                                      </p:to>
                                    </p:set>
                                    <p:anim calcmode="lin" valueType="num">
                                      <p:cBhvr additive="base">
                                        <p:cTn id="19" dur="500" fill="hold"/>
                                        <p:tgtEl>
                                          <p:spTgt spid="2253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25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2532"/>
                                        </p:tgtEl>
                                        <p:attrNameLst>
                                          <p:attrName>style.visibility</p:attrName>
                                        </p:attrNameLst>
                                      </p:cBhvr>
                                      <p:to>
                                        <p:strVal val="visible"/>
                                      </p:to>
                                    </p:set>
                                    <p:anim calcmode="lin" valueType="num">
                                      <p:cBhvr additive="base">
                                        <p:cTn id="25" dur="500" fill="hold"/>
                                        <p:tgtEl>
                                          <p:spTgt spid="22532"/>
                                        </p:tgtEl>
                                        <p:attrNameLst>
                                          <p:attrName>ppt_x</p:attrName>
                                        </p:attrNameLst>
                                      </p:cBhvr>
                                      <p:tavLst>
                                        <p:tav tm="0">
                                          <p:val>
                                            <p:strVal val="0-#ppt_w/2"/>
                                          </p:val>
                                        </p:tav>
                                        <p:tav tm="100000">
                                          <p:val>
                                            <p:strVal val="#ppt_x"/>
                                          </p:val>
                                        </p:tav>
                                      </p:tavLst>
                                    </p:anim>
                                    <p:anim calcmode="lin" valueType="num">
                                      <p:cBhvr additive="base">
                                        <p:cTn id="26" dur="500" fill="hold"/>
                                        <p:tgtEl>
                                          <p:spTgt spid="22532"/>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2533"/>
                                        </p:tgtEl>
                                        <p:attrNameLst>
                                          <p:attrName>style.visibility</p:attrName>
                                        </p:attrNameLst>
                                      </p:cBhvr>
                                      <p:to>
                                        <p:strVal val="visible"/>
                                      </p:to>
                                    </p:set>
                                    <p:anim calcmode="lin" valueType="num">
                                      <p:cBhvr additive="base">
                                        <p:cTn id="31" dur="500" fill="hold"/>
                                        <p:tgtEl>
                                          <p:spTgt spid="22533"/>
                                        </p:tgtEl>
                                        <p:attrNameLst>
                                          <p:attrName>ppt_x</p:attrName>
                                        </p:attrNameLst>
                                      </p:cBhvr>
                                      <p:tavLst>
                                        <p:tav tm="0">
                                          <p:val>
                                            <p:strVal val="0-#ppt_w/2"/>
                                          </p:val>
                                        </p:tav>
                                        <p:tav tm="100000">
                                          <p:val>
                                            <p:strVal val="#ppt_x"/>
                                          </p:val>
                                        </p:tav>
                                      </p:tavLst>
                                    </p:anim>
                                    <p:anim calcmode="lin" valueType="num">
                                      <p:cBhvr additive="base">
                                        <p:cTn id="32" dur="500" fill="hold"/>
                                        <p:tgtEl>
                                          <p:spTgt spid="2253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2534"/>
                                        </p:tgtEl>
                                        <p:attrNameLst>
                                          <p:attrName>style.visibility</p:attrName>
                                        </p:attrNameLst>
                                      </p:cBhvr>
                                      <p:to>
                                        <p:strVal val="visible"/>
                                      </p:to>
                                    </p:set>
                                    <p:anim calcmode="lin" valueType="num">
                                      <p:cBhvr additive="base">
                                        <p:cTn id="37" dur="500" fill="hold"/>
                                        <p:tgtEl>
                                          <p:spTgt spid="22534"/>
                                        </p:tgtEl>
                                        <p:attrNameLst>
                                          <p:attrName>ppt_x</p:attrName>
                                        </p:attrNameLst>
                                      </p:cBhvr>
                                      <p:tavLst>
                                        <p:tav tm="0">
                                          <p:val>
                                            <p:strVal val="0-#ppt_w/2"/>
                                          </p:val>
                                        </p:tav>
                                        <p:tav tm="100000">
                                          <p:val>
                                            <p:strVal val="#ppt_x"/>
                                          </p:val>
                                        </p:tav>
                                      </p:tavLst>
                                    </p:anim>
                                    <p:anim calcmode="lin" valueType="num">
                                      <p:cBhvr additive="base">
                                        <p:cTn id="38" dur="500" fill="hold"/>
                                        <p:tgtEl>
                                          <p:spTgt spid="225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P spid="22532" grpId="0" animBg="1"/>
      <p:bldP spid="22533" grpId="0" animBg="1"/>
      <p:bldP spid="22534"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899886" y="794657"/>
            <a:ext cx="10464800" cy="4953000"/>
          </a:xfrm>
        </p:spPr>
        <p:txBody>
          <a:bodyPr>
            <a:normAutofit/>
          </a:bodyPr>
          <a:lstStyle/>
          <a:p>
            <a:pPr>
              <a:lnSpc>
                <a:spcPct val="90000"/>
              </a:lnSpc>
              <a:buFontTx/>
              <a:buNone/>
            </a:pPr>
            <a:endParaRPr lang="es-ES" sz="4800" dirty="0">
              <a:solidFill>
                <a:schemeClr val="tx1"/>
              </a:solidFill>
            </a:endParaRPr>
          </a:p>
          <a:p>
            <a:pPr algn="ctr">
              <a:lnSpc>
                <a:spcPct val="90000"/>
              </a:lnSpc>
              <a:buFontTx/>
              <a:buNone/>
            </a:pPr>
            <a:r>
              <a:rPr lang="eu-ES" sz="4800" dirty="0">
                <a:solidFill>
                  <a:schemeClr val="tx1"/>
                </a:solidFill>
              </a:rPr>
              <a:t>	</a:t>
            </a:r>
            <a:r>
              <a:rPr lang="eu-ES" sz="4800" dirty="0" smtClean="0">
                <a:solidFill>
                  <a:schemeClr val="tx1"/>
                </a:solidFill>
              </a:rPr>
              <a:t>“</a:t>
            </a:r>
            <a:r>
              <a:rPr lang="eu-ES" sz="4800" i="1" dirty="0" smtClean="0">
                <a:solidFill>
                  <a:schemeClr val="tx1"/>
                </a:solidFill>
              </a:rPr>
              <a:t>Las  </a:t>
            </a:r>
            <a:r>
              <a:rPr lang="es-MX" sz="4800" i="1" dirty="0" smtClean="0">
                <a:solidFill>
                  <a:schemeClr val="tx1"/>
                </a:solidFill>
              </a:rPr>
              <a:t>ideas</a:t>
            </a:r>
            <a:r>
              <a:rPr lang="eu-ES" sz="4800" i="1" dirty="0" smtClean="0">
                <a:solidFill>
                  <a:schemeClr val="tx1"/>
                </a:solidFill>
              </a:rPr>
              <a:t> </a:t>
            </a:r>
            <a:r>
              <a:rPr lang="es-MX" sz="4800" i="1" dirty="0" smtClean="0">
                <a:solidFill>
                  <a:schemeClr val="tx1"/>
                </a:solidFill>
              </a:rPr>
              <a:t>fundamentales</a:t>
            </a:r>
            <a:r>
              <a:rPr lang="eu-ES" sz="4800" i="1" dirty="0" smtClean="0">
                <a:solidFill>
                  <a:schemeClr val="tx1"/>
                </a:solidFill>
              </a:rPr>
              <a:t> </a:t>
            </a:r>
            <a:r>
              <a:rPr lang="es-MX" sz="4800" i="1" dirty="0" smtClean="0">
                <a:solidFill>
                  <a:schemeClr val="tx1"/>
                </a:solidFill>
              </a:rPr>
              <a:t>en</a:t>
            </a:r>
            <a:r>
              <a:rPr lang="eu-ES" sz="4800" i="1" dirty="0" smtClean="0">
                <a:solidFill>
                  <a:schemeClr val="tx1"/>
                </a:solidFill>
              </a:rPr>
              <a:t> </a:t>
            </a:r>
            <a:r>
              <a:rPr lang="eu-ES" sz="4800" i="1" dirty="0" err="1">
                <a:solidFill>
                  <a:schemeClr val="tx1"/>
                </a:solidFill>
              </a:rPr>
              <a:t>que</a:t>
            </a:r>
            <a:r>
              <a:rPr lang="eu-ES" sz="4800" i="1" dirty="0">
                <a:solidFill>
                  <a:schemeClr val="tx1"/>
                </a:solidFill>
              </a:rPr>
              <a:t> </a:t>
            </a:r>
            <a:r>
              <a:rPr lang="eu-ES" sz="4800" i="1" dirty="0" err="1">
                <a:solidFill>
                  <a:schemeClr val="tx1"/>
                </a:solidFill>
              </a:rPr>
              <a:t>se</a:t>
            </a:r>
            <a:r>
              <a:rPr lang="eu-ES" sz="4800" i="1" dirty="0">
                <a:solidFill>
                  <a:schemeClr val="tx1"/>
                </a:solidFill>
              </a:rPr>
              <a:t> basa </a:t>
            </a:r>
            <a:r>
              <a:rPr lang="eu-ES" sz="4800" i="1" dirty="0" err="1">
                <a:solidFill>
                  <a:schemeClr val="tx1"/>
                </a:solidFill>
              </a:rPr>
              <a:t>esta</a:t>
            </a:r>
            <a:r>
              <a:rPr lang="eu-ES" sz="4800" i="1" dirty="0">
                <a:solidFill>
                  <a:schemeClr val="tx1"/>
                </a:solidFill>
              </a:rPr>
              <a:t> </a:t>
            </a:r>
            <a:r>
              <a:rPr lang="eu-ES" sz="4800" i="1" dirty="0" err="1">
                <a:solidFill>
                  <a:schemeClr val="tx1"/>
                </a:solidFill>
              </a:rPr>
              <a:t>presentación</a:t>
            </a:r>
            <a:r>
              <a:rPr lang="eu-ES" sz="4800" i="1" dirty="0">
                <a:solidFill>
                  <a:schemeClr val="tx1"/>
                </a:solidFill>
              </a:rPr>
              <a:t> han </a:t>
            </a:r>
            <a:r>
              <a:rPr lang="eu-ES" sz="4800" i="1" dirty="0" err="1">
                <a:solidFill>
                  <a:schemeClr val="tx1"/>
                </a:solidFill>
              </a:rPr>
              <a:t>sido</a:t>
            </a:r>
            <a:r>
              <a:rPr lang="eu-ES" sz="4800" i="1" dirty="0">
                <a:solidFill>
                  <a:schemeClr val="tx1"/>
                </a:solidFill>
              </a:rPr>
              <a:t> </a:t>
            </a:r>
            <a:r>
              <a:rPr lang="eu-ES" sz="4800" i="1" dirty="0" err="1">
                <a:solidFill>
                  <a:schemeClr val="tx1"/>
                </a:solidFill>
              </a:rPr>
              <a:t>recogidas</a:t>
            </a:r>
            <a:r>
              <a:rPr lang="eu-ES" sz="4800" i="1" dirty="0">
                <a:solidFill>
                  <a:schemeClr val="tx1"/>
                </a:solidFill>
              </a:rPr>
              <a:t> de </a:t>
            </a:r>
            <a:r>
              <a:rPr lang="eu-ES" sz="4800" i="1" dirty="0" err="1">
                <a:solidFill>
                  <a:schemeClr val="tx1"/>
                </a:solidFill>
              </a:rPr>
              <a:t>los</a:t>
            </a:r>
            <a:r>
              <a:rPr lang="eu-ES" sz="4800" i="1" dirty="0">
                <a:solidFill>
                  <a:schemeClr val="tx1"/>
                </a:solidFill>
              </a:rPr>
              <a:t> </a:t>
            </a:r>
            <a:r>
              <a:rPr lang="eu-ES" sz="4800" i="1" dirty="0" err="1" smtClean="0">
                <a:solidFill>
                  <a:schemeClr val="tx1"/>
                </a:solidFill>
              </a:rPr>
              <a:t>trabajos</a:t>
            </a:r>
            <a:r>
              <a:rPr lang="eu-ES" sz="4800" i="1" dirty="0" smtClean="0">
                <a:solidFill>
                  <a:schemeClr val="tx1"/>
                </a:solidFill>
              </a:rPr>
              <a:t>” </a:t>
            </a:r>
          </a:p>
          <a:p>
            <a:pPr algn="ctr">
              <a:lnSpc>
                <a:spcPct val="90000"/>
              </a:lnSpc>
              <a:buFontTx/>
              <a:buNone/>
            </a:pPr>
            <a:r>
              <a:rPr lang="eu-ES" sz="4800" b="1" i="1" dirty="0" err="1" smtClean="0"/>
              <a:t>Philippe</a:t>
            </a:r>
            <a:r>
              <a:rPr lang="eu-ES" sz="4800" b="1" i="1" dirty="0" smtClean="0"/>
              <a:t> </a:t>
            </a:r>
            <a:r>
              <a:rPr lang="eu-ES" sz="4800" b="1" i="1" dirty="0" err="1"/>
              <a:t>Perrenoud</a:t>
            </a:r>
            <a:endParaRPr lang="eu-ES" sz="4800" b="1" i="1" dirty="0"/>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14400" y="0"/>
            <a:ext cx="10363200" cy="1143000"/>
          </a:xfrm>
        </p:spPr>
        <p:txBody>
          <a:bodyPr/>
          <a:lstStyle/>
          <a:p>
            <a:r>
              <a:rPr lang="es-ES">
                <a:solidFill>
                  <a:srgbClr val="808000"/>
                </a:solidFill>
              </a:rPr>
              <a:t>Competencias y el curriculo</a:t>
            </a:r>
            <a:endParaRPr lang="eu-ES">
              <a:solidFill>
                <a:srgbClr val="808000"/>
              </a:solidFill>
            </a:endParaRPr>
          </a:p>
        </p:txBody>
      </p:sp>
      <p:sp>
        <p:nvSpPr>
          <p:cNvPr id="23555" name="Rectangle 3"/>
          <p:cNvSpPr>
            <a:spLocks noGrp="1" noChangeArrowheads="1"/>
          </p:cNvSpPr>
          <p:nvPr>
            <p:ph type="body" idx="1"/>
          </p:nvPr>
        </p:nvSpPr>
        <p:spPr>
          <a:xfrm>
            <a:off x="914400" y="1143000"/>
            <a:ext cx="10566400" cy="5334000"/>
          </a:xfrm>
        </p:spPr>
        <p:txBody>
          <a:bodyPr/>
          <a:lstStyle/>
          <a:p>
            <a:pPr algn="just">
              <a:lnSpc>
                <a:spcPct val="90000"/>
              </a:lnSpc>
            </a:pPr>
            <a:r>
              <a:rPr lang="eu-ES" sz="2400">
                <a:cs typeface="Times New Roman" charset="0"/>
              </a:rPr>
              <a:t>Es importante no repartir todo el tiempo escolar en disciplinas, cuidar de espacios que favorezcan procesos de proyectos, cruces interdisciplinares o actividades de integración. Es raro encontrar una situación-problema que alimente un solo aprendizaje. Y casi tan raro que los aprendizajes dependan de una sola disciplina.</a:t>
            </a:r>
          </a:p>
          <a:p>
            <a:pPr>
              <a:lnSpc>
                <a:spcPct val="90000"/>
              </a:lnSpc>
              <a:buFontTx/>
              <a:buNone/>
            </a:pPr>
            <a:endParaRPr lang="es-ES" sz="2400">
              <a:solidFill>
                <a:srgbClr val="000000"/>
              </a:solidFill>
              <a:latin typeface="Verdana" pitchFamily="34" charset="0"/>
              <a:cs typeface="Times New Roman" charset="0"/>
            </a:endParaRPr>
          </a:p>
          <a:p>
            <a:pPr algn="just">
              <a:lnSpc>
                <a:spcPct val="90000"/>
              </a:lnSpc>
            </a:pPr>
            <a:r>
              <a:rPr lang="eu-ES" sz="2400">
                <a:solidFill>
                  <a:srgbClr val="000000"/>
                </a:solidFill>
                <a:cs typeface="Times New Roman" charset="0"/>
              </a:rPr>
              <a:t>Es muy difícil hacer una evaluación formativa, y más aún desarrollar competencias cuando se enseña en seis, ocho o diez aulas en paralelo, a razón de una, dos  o  cuatro horas en cada una</a:t>
            </a:r>
            <a:r>
              <a:rPr lang="es-ES" sz="2400">
                <a:solidFill>
                  <a:srgbClr val="000000"/>
                </a:solidFill>
                <a:cs typeface="Times New Roman" charset="0"/>
              </a:rPr>
              <a:t>.</a:t>
            </a:r>
            <a:r>
              <a:rPr lang="eu-ES" sz="2400">
                <a:solidFill>
                  <a:srgbClr val="000000"/>
                </a:solidFill>
                <a:cs typeface="Times New Roman" charset="0"/>
              </a:rPr>
              <a:t> Las condiciones de trabajo, el horario y la especialización de los profesores de la enseñanza secundaria son los obstáculos principales al desarrollo y a la evaluación de competencias, excepto quizá en las disciplinas principales, las que disponen de al menos 4 ó 5 horas por clase cada semana.</a:t>
            </a:r>
            <a:r>
              <a:rPr lang="eu-ES" sz="2400"/>
              <a:t> </a:t>
            </a:r>
          </a:p>
          <a:p>
            <a:pPr>
              <a:lnSpc>
                <a:spcPct val="90000"/>
              </a:lnSpc>
            </a:pPr>
            <a:endParaRPr lang="eu-ES" sz="240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555">
                                            <p:txEl>
                                              <p:pRg st="2" end="2"/>
                                            </p:txEl>
                                          </p:spTgt>
                                        </p:tgtEl>
                                        <p:attrNameLst>
                                          <p:attrName>style.visibility</p:attrName>
                                        </p:attrNameLst>
                                      </p:cBhvr>
                                      <p:to>
                                        <p:strVal val="visible"/>
                                      </p:to>
                                    </p:set>
                                    <p:anim calcmode="lin" valueType="num">
                                      <p:cBhvr additive="base">
                                        <p:cTn id="13" dur="500" fill="hold"/>
                                        <p:tgtEl>
                                          <p:spTgt spid="23555">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55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914400" y="228600"/>
            <a:ext cx="10363200" cy="457200"/>
          </a:xfrm>
        </p:spPr>
        <p:txBody>
          <a:bodyPr>
            <a:normAutofit fontScale="90000"/>
          </a:bodyPr>
          <a:lstStyle/>
          <a:p>
            <a:r>
              <a:rPr lang="es-ES">
                <a:solidFill>
                  <a:srgbClr val="808000"/>
                </a:solidFill>
              </a:rPr>
              <a:t>Competencias y el curriculo</a:t>
            </a:r>
            <a:endParaRPr lang="eu-ES">
              <a:solidFill>
                <a:srgbClr val="808000"/>
              </a:solidFill>
            </a:endParaRPr>
          </a:p>
        </p:txBody>
      </p:sp>
      <p:sp>
        <p:nvSpPr>
          <p:cNvPr id="24579" name="Rectangle 3"/>
          <p:cNvSpPr>
            <a:spLocks noGrp="1" noChangeArrowheads="1"/>
          </p:cNvSpPr>
          <p:nvPr>
            <p:ph type="body" idx="1"/>
          </p:nvPr>
        </p:nvSpPr>
        <p:spPr>
          <a:xfrm>
            <a:off x="914400" y="914400"/>
            <a:ext cx="10363200" cy="5181600"/>
          </a:xfrm>
        </p:spPr>
        <p:txBody>
          <a:bodyPr/>
          <a:lstStyle/>
          <a:p>
            <a:pPr marL="0" indent="0" algn="just">
              <a:buFontTx/>
              <a:buNone/>
            </a:pPr>
            <a:r>
              <a:rPr lang="es-ES" sz="2400"/>
              <a:t>Estrategias más habituales (y menos prometedoras) en la redacción de programas en términos de competencias:</a:t>
            </a:r>
          </a:p>
          <a:p>
            <a:pPr marL="1200150" lvl="1" indent="-533400" algn="just">
              <a:buFontTx/>
              <a:buAutoNum type="arabicPeriod"/>
            </a:pPr>
            <a:r>
              <a:rPr lang="es-ES" sz="2400"/>
              <a:t>La más conservadora: vestir los contenidos de siempre con adornos de competencia.</a:t>
            </a:r>
          </a:p>
          <a:p>
            <a:pPr marL="1200150" lvl="1" indent="-533400" algn="just">
              <a:buFontTx/>
              <a:buAutoNum type="arabicPeriod"/>
            </a:pPr>
            <a:r>
              <a:rPr lang="es-ES" sz="2400"/>
              <a:t>Dejar los saberes a las disciplinas y definir “competencias transversales”.</a:t>
            </a:r>
          </a:p>
          <a:p>
            <a:pPr marL="1200150" lvl="1" indent="-533400" algn="just">
              <a:buFontTx/>
              <a:buAutoNum type="arabicPeriod"/>
            </a:pPr>
            <a:r>
              <a:rPr lang="es-ES" sz="2400"/>
              <a:t>Enunciar competencias tan abstractas que incluso no se sabe si son transversales o disciplinares. </a:t>
            </a:r>
          </a:p>
          <a:p>
            <a:pPr marL="0" indent="0" algn="just">
              <a:buFontTx/>
              <a:buNone/>
            </a:pPr>
            <a:r>
              <a:rPr lang="es-ES" sz="2400"/>
              <a:t>Para avanzar</a:t>
            </a:r>
            <a:endParaRPr lang="eu-ES" sz="2400"/>
          </a:p>
        </p:txBody>
      </p:sp>
      <p:sp>
        <p:nvSpPr>
          <p:cNvPr id="24581" name="Line 5"/>
          <p:cNvSpPr>
            <a:spLocks noChangeShapeType="1"/>
          </p:cNvSpPr>
          <p:nvPr/>
        </p:nvSpPr>
        <p:spPr bwMode="auto">
          <a:xfrm rot="459048">
            <a:off x="3242733" y="4498975"/>
            <a:ext cx="1524000" cy="76200"/>
          </a:xfrm>
          <a:prstGeom prst="line">
            <a:avLst/>
          </a:prstGeom>
          <a:noFill/>
          <a:ln w="9525">
            <a:solidFill>
              <a:srgbClr val="000000"/>
            </a:solidFill>
            <a:round/>
            <a:headEnd/>
            <a:tailEnd type="triangle" w="med" len="med"/>
          </a:ln>
          <a:effectLst/>
        </p:spPr>
        <p:txBody>
          <a:bodyPr/>
          <a:lstStyle/>
          <a:p>
            <a:endParaRPr lang="es-MX"/>
          </a:p>
        </p:txBody>
      </p:sp>
      <p:sp>
        <p:nvSpPr>
          <p:cNvPr id="24582" name="Oval 6"/>
          <p:cNvSpPr>
            <a:spLocks noChangeArrowheads="1"/>
          </p:cNvSpPr>
          <p:nvPr/>
        </p:nvSpPr>
        <p:spPr bwMode="auto">
          <a:xfrm>
            <a:off x="4775200" y="4191000"/>
            <a:ext cx="7416800" cy="1219200"/>
          </a:xfrm>
          <a:prstGeom prst="ellipse">
            <a:avLst/>
          </a:prstGeom>
          <a:solidFill>
            <a:srgbClr val="99CCFF"/>
          </a:solidFill>
          <a:ln w="9525">
            <a:solidFill>
              <a:srgbClr val="000000"/>
            </a:solidFill>
            <a:round/>
            <a:headEnd/>
            <a:tailEnd/>
          </a:ln>
          <a:effectLst/>
        </p:spPr>
        <p:txBody>
          <a:bodyPr wrap="none" anchor="ctr"/>
          <a:lstStyle/>
          <a:p>
            <a:pPr algn="ctr"/>
            <a:r>
              <a:rPr lang="es-ES" sz="2000"/>
              <a:t>Análisis fino de las prácticas socioculturales</a:t>
            </a:r>
          </a:p>
          <a:p>
            <a:pPr algn="ctr"/>
            <a:r>
              <a:rPr lang="es-ES" sz="2000"/>
              <a:t> para identificar los saberes</a:t>
            </a:r>
          </a:p>
          <a:p>
            <a:pPr algn="ctr"/>
            <a:r>
              <a:rPr lang="es-ES" sz="2000"/>
              <a:t> y las competencias necesarias</a:t>
            </a:r>
            <a:endParaRPr lang="eu-ES" sz="2000"/>
          </a:p>
        </p:txBody>
      </p:sp>
      <p:sp>
        <p:nvSpPr>
          <p:cNvPr id="24583" name="Rectangle 7"/>
          <p:cNvSpPr>
            <a:spLocks noChangeArrowheads="1"/>
          </p:cNvSpPr>
          <p:nvPr/>
        </p:nvSpPr>
        <p:spPr bwMode="auto">
          <a:xfrm>
            <a:off x="304800" y="5715000"/>
            <a:ext cx="10972800" cy="914400"/>
          </a:xfrm>
          <a:prstGeom prst="rect">
            <a:avLst/>
          </a:prstGeom>
          <a:solidFill>
            <a:srgbClr val="99CCFF"/>
          </a:solidFill>
          <a:ln w="9525">
            <a:solidFill>
              <a:srgbClr val="000000"/>
            </a:solidFill>
            <a:miter lim="800000"/>
            <a:headEnd/>
            <a:tailEnd/>
          </a:ln>
          <a:effectLst/>
        </p:spPr>
        <p:txBody>
          <a:bodyPr wrap="none" anchor="ctr"/>
          <a:lstStyle/>
          <a:p>
            <a:pPr algn="ctr"/>
            <a:r>
              <a:rPr lang="es-ES" sz="2000"/>
              <a:t>Superar antinomia absurda</a:t>
            </a:r>
          </a:p>
          <a:p>
            <a:pPr algn="ctr"/>
            <a:r>
              <a:rPr lang="es-ES" sz="2000"/>
              <a:t>Saberes requeridos para un diploma </a:t>
            </a:r>
            <a:r>
              <a:rPr lang="es-ES" sz="2000">
                <a:sym typeface="Wingdings" pitchFamily="2" charset="2"/>
              </a:rPr>
              <a:t>competencias necesarias para la vida</a:t>
            </a:r>
            <a:endParaRPr lang="eu-ES" sz="2000"/>
          </a:p>
        </p:txBody>
      </p:sp>
      <p:sp>
        <p:nvSpPr>
          <p:cNvPr id="24584" name="Line 8"/>
          <p:cNvSpPr>
            <a:spLocks noChangeShapeType="1"/>
          </p:cNvSpPr>
          <p:nvPr/>
        </p:nvSpPr>
        <p:spPr bwMode="auto">
          <a:xfrm>
            <a:off x="2133600" y="4648200"/>
            <a:ext cx="0" cy="762000"/>
          </a:xfrm>
          <a:prstGeom prst="line">
            <a:avLst/>
          </a:prstGeom>
          <a:noFill/>
          <a:ln w="9525">
            <a:solidFill>
              <a:srgbClr val="000000"/>
            </a:solidFill>
            <a:round/>
            <a:headEnd/>
            <a:tailEnd type="triangle" w="med" len="med"/>
          </a:ln>
          <a:effectLst/>
        </p:spPr>
        <p:txBody>
          <a:bodyPr/>
          <a:lstStyle/>
          <a:p>
            <a:endParaRPr lang="es-MX"/>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 calcmode="lin" valueType="num">
                                      <p:cBhvr additive="base">
                                        <p:cTn id="7" dur="500" fill="hold"/>
                                        <p:tgtEl>
                                          <p:spTgt spid="245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79">
                                            <p:txEl>
                                              <p:pRg st="1" end="1"/>
                                            </p:txEl>
                                          </p:spTgt>
                                        </p:tgtEl>
                                        <p:attrNameLst>
                                          <p:attrName>style.visibility</p:attrName>
                                        </p:attrNameLst>
                                      </p:cBhvr>
                                      <p:to>
                                        <p:strVal val="visible"/>
                                      </p:to>
                                    </p:set>
                                    <p:anim calcmode="lin" valueType="num">
                                      <p:cBhvr additive="base">
                                        <p:cTn id="13" dur="500" fill="hold"/>
                                        <p:tgtEl>
                                          <p:spTgt spid="2457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5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579">
                                            <p:txEl>
                                              <p:pRg st="2" end="2"/>
                                            </p:txEl>
                                          </p:spTgt>
                                        </p:tgtEl>
                                        <p:attrNameLst>
                                          <p:attrName>style.visibility</p:attrName>
                                        </p:attrNameLst>
                                      </p:cBhvr>
                                      <p:to>
                                        <p:strVal val="visible"/>
                                      </p:to>
                                    </p:set>
                                    <p:anim calcmode="lin" valueType="num">
                                      <p:cBhvr additive="base">
                                        <p:cTn id="19" dur="500" fill="hold"/>
                                        <p:tgtEl>
                                          <p:spTgt spid="2457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5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579">
                                            <p:txEl>
                                              <p:pRg st="3" end="3"/>
                                            </p:txEl>
                                          </p:spTgt>
                                        </p:tgtEl>
                                        <p:attrNameLst>
                                          <p:attrName>style.visibility</p:attrName>
                                        </p:attrNameLst>
                                      </p:cBhvr>
                                      <p:to>
                                        <p:strVal val="visible"/>
                                      </p:to>
                                    </p:set>
                                    <p:anim calcmode="lin" valueType="num">
                                      <p:cBhvr additive="base">
                                        <p:cTn id="25" dur="500" fill="hold"/>
                                        <p:tgtEl>
                                          <p:spTgt spid="2457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5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4579">
                                            <p:txEl>
                                              <p:pRg st="4" end="4"/>
                                            </p:txEl>
                                          </p:spTgt>
                                        </p:tgtEl>
                                        <p:attrNameLst>
                                          <p:attrName>style.visibility</p:attrName>
                                        </p:attrNameLst>
                                      </p:cBhvr>
                                      <p:to>
                                        <p:strVal val="visible"/>
                                      </p:to>
                                    </p:set>
                                    <p:anim calcmode="lin" valueType="num">
                                      <p:cBhvr additive="base">
                                        <p:cTn id="31" dur="500" fill="hold"/>
                                        <p:tgtEl>
                                          <p:spTgt spid="2457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457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4581"/>
                                        </p:tgtEl>
                                        <p:attrNameLst>
                                          <p:attrName>style.visibility</p:attrName>
                                        </p:attrNameLst>
                                      </p:cBhvr>
                                      <p:to>
                                        <p:strVal val="visible"/>
                                      </p:to>
                                    </p:set>
                                    <p:anim calcmode="lin" valueType="num">
                                      <p:cBhvr additive="base">
                                        <p:cTn id="37" dur="500" fill="hold"/>
                                        <p:tgtEl>
                                          <p:spTgt spid="24581"/>
                                        </p:tgtEl>
                                        <p:attrNameLst>
                                          <p:attrName>ppt_x</p:attrName>
                                        </p:attrNameLst>
                                      </p:cBhvr>
                                      <p:tavLst>
                                        <p:tav tm="0">
                                          <p:val>
                                            <p:strVal val="0-#ppt_w/2"/>
                                          </p:val>
                                        </p:tav>
                                        <p:tav tm="100000">
                                          <p:val>
                                            <p:strVal val="#ppt_x"/>
                                          </p:val>
                                        </p:tav>
                                      </p:tavLst>
                                    </p:anim>
                                    <p:anim calcmode="lin" valueType="num">
                                      <p:cBhvr additive="base">
                                        <p:cTn id="38" dur="500" fill="hold"/>
                                        <p:tgtEl>
                                          <p:spTgt spid="24581"/>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4582"/>
                                        </p:tgtEl>
                                        <p:attrNameLst>
                                          <p:attrName>style.visibility</p:attrName>
                                        </p:attrNameLst>
                                      </p:cBhvr>
                                      <p:to>
                                        <p:strVal val="visible"/>
                                      </p:to>
                                    </p:set>
                                    <p:anim calcmode="lin" valueType="num">
                                      <p:cBhvr additive="base">
                                        <p:cTn id="43" dur="500" fill="hold"/>
                                        <p:tgtEl>
                                          <p:spTgt spid="24582"/>
                                        </p:tgtEl>
                                        <p:attrNameLst>
                                          <p:attrName>ppt_x</p:attrName>
                                        </p:attrNameLst>
                                      </p:cBhvr>
                                      <p:tavLst>
                                        <p:tav tm="0">
                                          <p:val>
                                            <p:strVal val="0-#ppt_w/2"/>
                                          </p:val>
                                        </p:tav>
                                        <p:tav tm="100000">
                                          <p:val>
                                            <p:strVal val="#ppt_x"/>
                                          </p:val>
                                        </p:tav>
                                      </p:tavLst>
                                    </p:anim>
                                    <p:anim calcmode="lin" valueType="num">
                                      <p:cBhvr additive="base">
                                        <p:cTn id="44" dur="500" fill="hold"/>
                                        <p:tgtEl>
                                          <p:spTgt spid="24582"/>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4584"/>
                                        </p:tgtEl>
                                        <p:attrNameLst>
                                          <p:attrName>style.visibility</p:attrName>
                                        </p:attrNameLst>
                                      </p:cBhvr>
                                      <p:to>
                                        <p:strVal val="visible"/>
                                      </p:to>
                                    </p:set>
                                    <p:anim calcmode="lin" valueType="num">
                                      <p:cBhvr additive="base">
                                        <p:cTn id="49" dur="500" fill="hold"/>
                                        <p:tgtEl>
                                          <p:spTgt spid="24584"/>
                                        </p:tgtEl>
                                        <p:attrNameLst>
                                          <p:attrName>ppt_x</p:attrName>
                                        </p:attrNameLst>
                                      </p:cBhvr>
                                      <p:tavLst>
                                        <p:tav tm="0">
                                          <p:val>
                                            <p:strVal val="0-#ppt_w/2"/>
                                          </p:val>
                                        </p:tav>
                                        <p:tav tm="100000">
                                          <p:val>
                                            <p:strVal val="#ppt_x"/>
                                          </p:val>
                                        </p:tav>
                                      </p:tavLst>
                                    </p:anim>
                                    <p:anim calcmode="lin" valueType="num">
                                      <p:cBhvr additive="base">
                                        <p:cTn id="50" dur="500" fill="hold"/>
                                        <p:tgtEl>
                                          <p:spTgt spid="24584"/>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4583"/>
                                        </p:tgtEl>
                                        <p:attrNameLst>
                                          <p:attrName>style.visibility</p:attrName>
                                        </p:attrNameLst>
                                      </p:cBhvr>
                                      <p:to>
                                        <p:strVal val="visible"/>
                                      </p:to>
                                    </p:set>
                                    <p:anim calcmode="lin" valueType="num">
                                      <p:cBhvr additive="base">
                                        <p:cTn id="55" dur="500" fill="hold"/>
                                        <p:tgtEl>
                                          <p:spTgt spid="24583"/>
                                        </p:tgtEl>
                                        <p:attrNameLst>
                                          <p:attrName>ppt_x</p:attrName>
                                        </p:attrNameLst>
                                      </p:cBhvr>
                                      <p:tavLst>
                                        <p:tav tm="0">
                                          <p:val>
                                            <p:strVal val="0-#ppt_w/2"/>
                                          </p:val>
                                        </p:tav>
                                        <p:tav tm="100000">
                                          <p:val>
                                            <p:strVal val="#ppt_x"/>
                                          </p:val>
                                        </p:tav>
                                      </p:tavLst>
                                    </p:anim>
                                    <p:anim calcmode="lin" valueType="num">
                                      <p:cBhvr additive="base">
                                        <p:cTn id="56" dur="500" fill="hold"/>
                                        <p:tgtEl>
                                          <p:spTgt spid="2458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bldLvl="2" autoUpdateAnimBg="0"/>
      <p:bldP spid="24581" grpId="0" animBg="1"/>
      <p:bldP spid="24582" grpId="0" animBg="1" autoUpdateAnimBg="0"/>
      <p:bldP spid="24583" grpId="0" animBg="1" autoUpdateAnimBg="0"/>
      <p:bldP spid="2458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Trabajar realmente por problemas</a:t>
            </a:r>
            <a:endParaRPr lang="es-MX" dirty="0"/>
          </a:p>
        </p:txBody>
      </p:sp>
      <p:sp>
        <p:nvSpPr>
          <p:cNvPr id="4" name="3 Subtítulo"/>
          <p:cNvSpPr>
            <a:spLocks noGrp="1"/>
          </p:cNvSpPr>
          <p:nvPr>
            <p:ph type="subTitle" idx="1"/>
          </p:nvPr>
        </p:nvSpPr>
        <p:spPr/>
        <p:txBody>
          <a:bodyPr/>
          <a:lstStyle/>
          <a:p>
            <a:endParaRPr lang="es-MX"/>
          </a:p>
        </p:txBody>
      </p:sp>
    </p:spTree>
    <p:extLst>
      <p:ext uri="{BB962C8B-B14F-4D97-AF65-F5344CB8AC3E}">
        <p14:creationId xmlns="" xmlns:p14="http://schemas.microsoft.com/office/powerpoint/2010/main" val="1046006021"/>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15413" y="2924944"/>
            <a:ext cx="10972800" cy="1396752"/>
          </a:xfrm>
        </p:spPr>
        <p:txBody>
          <a:bodyPr/>
          <a:lstStyle/>
          <a:p>
            <a:r>
              <a:rPr lang="es-MX" dirty="0" smtClean="0"/>
              <a:t>Una persona que capacita no dicta muchos cursos</a:t>
            </a:r>
            <a:endParaRPr lang="es-MX" dirty="0"/>
          </a:p>
        </p:txBody>
      </p:sp>
    </p:spTree>
    <p:extLst>
      <p:ext uri="{BB962C8B-B14F-4D97-AF65-F5344CB8AC3E}">
        <p14:creationId xmlns="" xmlns:p14="http://schemas.microsoft.com/office/powerpoint/2010/main" val="1612201840"/>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2800" dirty="0" smtClean="0"/>
              <a:t>Colocar al niño en situaciones que obligan al niño;</a:t>
            </a:r>
            <a:endParaRPr lang="es-MX" sz="2800" dirty="0"/>
          </a:p>
        </p:txBody>
      </p:sp>
      <p:graphicFrame>
        <p:nvGraphicFramePr>
          <p:cNvPr id="4" name="3 Marcador de contenido"/>
          <p:cNvGraphicFramePr>
            <a:graphicFrameLocks noGrp="1"/>
          </p:cNvGraphicFramePr>
          <p:nvPr>
            <p:ph idx="1"/>
            <p:extLst>
              <p:ext uri="{D42A27DB-BD31-4B8C-83A1-F6EECF244321}">
                <p14:modId xmlns="" xmlns:p14="http://schemas.microsoft.com/office/powerpoint/2010/main" val="2954719225"/>
              </p:ext>
            </p:extLst>
          </p:nvPr>
        </p:nvGraphicFramePr>
        <p:xfrm>
          <a:off x="609600" y="1600201"/>
          <a:ext cx="3374165"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CuadroTexto"/>
          <p:cNvSpPr txBox="1"/>
          <p:nvPr/>
        </p:nvSpPr>
        <p:spPr>
          <a:xfrm>
            <a:off x="5039883" y="1556792"/>
            <a:ext cx="6720747" cy="2585323"/>
          </a:xfrm>
          <a:prstGeom prst="rect">
            <a:avLst/>
          </a:prstGeom>
          <a:noFill/>
        </p:spPr>
        <p:txBody>
          <a:bodyPr wrap="square" rtlCol="0">
            <a:spAutoFit/>
          </a:bodyPr>
          <a:lstStyle/>
          <a:p>
            <a:pPr algn="just"/>
            <a:r>
              <a:rPr lang="es-MX" dirty="0" smtClean="0"/>
              <a:t>Es necesario enfrentarse a dificultades especificas,  </a:t>
            </a:r>
            <a:r>
              <a:rPr lang="es-MX" dirty="0"/>
              <a:t>bien dosificadas para aprender a superarlas</a:t>
            </a:r>
            <a:r>
              <a:rPr lang="es-MX" dirty="0" smtClean="0"/>
              <a:t>.</a:t>
            </a:r>
          </a:p>
          <a:p>
            <a:pPr algn="just"/>
            <a:endParaRPr lang="es-MX" dirty="0" smtClean="0"/>
          </a:p>
          <a:p>
            <a:pPr algn="just"/>
            <a:endParaRPr lang="es-MX" dirty="0"/>
          </a:p>
          <a:p>
            <a:pPr algn="just"/>
            <a:r>
              <a:rPr lang="es-MX" dirty="0"/>
              <a:t>En el campo del aprendizaje general, sólo se estimulará </a:t>
            </a:r>
            <a:r>
              <a:rPr lang="es-MX" dirty="0" smtClean="0"/>
              <a:t>aun estudiante </a:t>
            </a:r>
            <a:r>
              <a:rPr lang="es-MX" dirty="0"/>
              <a:t>a crear competencias de alto nivel haciendo que se </a:t>
            </a:r>
            <a:r>
              <a:rPr lang="es-MX" dirty="0" smtClean="0"/>
              <a:t>enfrente regular </a:t>
            </a:r>
            <a:r>
              <a:rPr lang="es-MX" dirty="0"/>
              <a:t>e intensamente a problemas relativamente numerosos, complejos </a:t>
            </a:r>
            <a:r>
              <a:rPr lang="es-MX" dirty="0" smtClean="0"/>
              <a:t>y realistas</a:t>
            </a:r>
            <a:r>
              <a:rPr lang="es-MX" dirty="0"/>
              <a:t>, que movilicen diversos tipos de recursos cognitivos.</a:t>
            </a:r>
          </a:p>
        </p:txBody>
      </p:sp>
    </p:spTree>
    <p:extLst>
      <p:ext uri="{BB962C8B-B14F-4D97-AF65-F5344CB8AC3E}">
        <p14:creationId xmlns="" xmlns:p14="http://schemas.microsoft.com/office/powerpoint/2010/main" val="919898923"/>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200" dirty="0"/>
              <a:t>El trabajo basado en problemas abiertos</a:t>
            </a:r>
          </a:p>
        </p:txBody>
      </p:sp>
      <p:graphicFrame>
        <p:nvGraphicFramePr>
          <p:cNvPr id="5" name="4 Marcador de contenido"/>
          <p:cNvGraphicFramePr>
            <a:graphicFrameLocks noGrp="1"/>
          </p:cNvGraphicFramePr>
          <p:nvPr>
            <p:ph idx="1"/>
            <p:extLst>
              <p:ext uri="{D42A27DB-BD31-4B8C-83A1-F6EECF244321}">
                <p14:modId xmlns="" xmlns:p14="http://schemas.microsoft.com/office/powerpoint/2010/main" val="2190171586"/>
              </p:ext>
            </p:extLst>
          </p:nvPr>
        </p:nvGraphicFramePr>
        <p:xfrm>
          <a:off x="609600" y="1600201"/>
          <a:ext cx="4526293"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Rectángulo"/>
          <p:cNvSpPr/>
          <p:nvPr/>
        </p:nvSpPr>
        <p:spPr>
          <a:xfrm>
            <a:off x="5807968" y="2204864"/>
            <a:ext cx="6096000" cy="2585323"/>
          </a:xfrm>
          <a:prstGeom prst="rect">
            <a:avLst/>
          </a:prstGeom>
        </p:spPr>
        <p:txBody>
          <a:bodyPr>
            <a:spAutoFit/>
          </a:bodyPr>
          <a:lstStyle/>
          <a:p>
            <a:pPr algn="just"/>
            <a:r>
              <a:rPr lang="es-MX" dirty="0" smtClean="0"/>
              <a:t>Aplicación </a:t>
            </a:r>
            <a:r>
              <a:rPr lang="es-MX" dirty="0"/>
              <a:t>inmediata de un buen algoritmo lo </a:t>
            </a:r>
            <a:r>
              <a:rPr lang="es-MX" dirty="0" smtClean="0"/>
              <a:t>la utilización </a:t>
            </a:r>
            <a:r>
              <a:rPr lang="es-MX" dirty="0"/>
              <a:t>irreflexiva de los últimos procedimientos enseñados. </a:t>
            </a:r>
            <a:endParaRPr lang="es-MX" dirty="0" smtClean="0"/>
          </a:p>
          <a:p>
            <a:pPr algn="just"/>
            <a:endParaRPr lang="es-MX" dirty="0" smtClean="0"/>
          </a:p>
          <a:p>
            <a:pPr algn="just"/>
            <a:r>
              <a:rPr lang="es-MX" dirty="0" smtClean="0"/>
              <a:t>Los alumnos deben </a:t>
            </a:r>
            <a:r>
              <a:rPr lang="es-MX" dirty="0"/>
              <a:t>buscarla, crearla, lo que evidentemente supone que la </a:t>
            </a:r>
            <a:r>
              <a:rPr lang="es-MX" dirty="0" smtClean="0"/>
              <a:t>tarea propuesta </a:t>
            </a:r>
            <a:r>
              <a:rPr lang="es-MX" dirty="0"/>
              <a:t>se encuentra en su zona de desarrollo próximo y puede </a:t>
            </a:r>
            <a:r>
              <a:rPr lang="es-MX" dirty="0" smtClean="0"/>
              <a:t>apoyarse en </a:t>
            </a:r>
            <a:r>
              <a:rPr lang="es-MX" dirty="0"/>
              <a:t>cierta familiaridad con el campo conceptual abordado.</a:t>
            </a:r>
          </a:p>
        </p:txBody>
      </p:sp>
    </p:spTree>
    <p:extLst>
      <p:ext uri="{BB962C8B-B14F-4D97-AF65-F5344CB8AC3E}">
        <p14:creationId xmlns="" xmlns:p14="http://schemas.microsoft.com/office/powerpoint/2010/main" val="3119000785"/>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Aprendizaje por problemas</a:t>
            </a:r>
            <a:endParaRPr lang="es-MX" dirty="0"/>
          </a:p>
        </p:txBody>
      </p:sp>
      <p:graphicFrame>
        <p:nvGraphicFramePr>
          <p:cNvPr id="4" name="3 Marcador de contenido"/>
          <p:cNvGraphicFramePr>
            <a:graphicFrameLocks noGrp="1"/>
          </p:cNvGraphicFramePr>
          <p:nvPr>
            <p:ph idx="1"/>
            <p:extLst>
              <p:ext uri="{D42A27DB-BD31-4B8C-83A1-F6EECF244321}">
                <p14:modId xmlns="" xmlns:p14="http://schemas.microsoft.com/office/powerpoint/2010/main" val="52998232"/>
              </p:ext>
            </p:extLst>
          </p:nvPr>
        </p:nvGraphicFramePr>
        <p:xfrm>
          <a:off x="609600" y="1600201"/>
          <a:ext cx="4910336"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Rectángulo"/>
          <p:cNvSpPr/>
          <p:nvPr/>
        </p:nvSpPr>
        <p:spPr>
          <a:xfrm>
            <a:off x="5807968" y="2462299"/>
            <a:ext cx="6096000" cy="1477328"/>
          </a:xfrm>
          <a:prstGeom prst="rect">
            <a:avLst/>
          </a:prstGeom>
        </p:spPr>
        <p:txBody>
          <a:bodyPr>
            <a:spAutoFit/>
          </a:bodyPr>
          <a:lstStyle/>
          <a:p>
            <a:pPr algn="just"/>
            <a:r>
              <a:rPr lang="es-MX" dirty="0" smtClean="0"/>
              <a:t>Los </a:t>
            </a:r>
            <a:r>
              <a:rPr lang="es-MX" dirty="0"/>
              <a:t>estudiantes son colocados frecuentemente en situaciones </a:t>
            </a:r>
            <a:r>
              <a:rPr lang="es-MX" dirty="0" smtClean="0"/>
              <a:t>de identificación </a:t>
            </a:r>
            <a:r>
              <a:rPr lang="es-MX" dirty="0"/>
              <a:t>y solución de problemas, estos últimos creados por </a:t>
            </a:r>
            <a:r>
              <a:rPr lang="es-MX" dirty="0" smtClean="0"/>
              <a:t>los profesores </a:t>
            </a:r>
            <a:r>
              <a:rPr lang="es-MX" dirty="0"/>
              <a:t>para favorecer un avance en la asimilación de los </a:t>
            </a:r>
            <a:r>
              <a:rPr lang="es-MX" dirty="0" smtClean="0"/>
              <a:t>conocimientos y </a:t>
            </a:r>
            <a:r>
              <a:rPr lang="es-MX" dirty="0"/>
              <a:t>la creación de competencias [Tardif, 1996].</a:t>
            </a:r>
          </a:p>
        </p:txBody>
      </p:sp>
    </p:spTree>
    <p:extLst>
      <p:ext uri="{BB962C8B-B14F-4D97-AF65-F5344CB8AC3E}">
        <p14:creationId xmlns="" xmlns:p14="http://schemas.microsoft.com/office/powerpoint/2010/main" val="2911854979"/>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3200" dirty="0"/>
              <a:t>El trabajo a través de situaciones-problemas</a:t>
            </a:r>
          </a:p>
        </p:txBody>
      </p:sp>
      <p:sp>
        <p:nvSpPr>
          <p:cNvPr id="3" name="2 Marcador de contenido"/>
          <p:cNvSpPr>
            <a:spLocks noGrp="1"/>
          </p:cNvSpPr>
          <p:nvPr>
            <p:ph idx="1"/>
          </p:nvPr>
        </p:nvSpPr>
        <p:spPr/>
        <p:txBody>
          <a:bodyPr>
            <a:noAutofit/>
          </a:bodyPr>
          <a:lstStyle/>
          <a:p>
            <a:pPr algn="just"/>
            <a:r>
              <a:rPr lang="es-MX" sz="2400" dirty="0"/>
              <a:t>Para insistir en el hecho </a:t>
            </a:r>
            <a:r>
              <a:rPr lang="es-MX" sz="2400" dirty="0" smtClean="0"/>
              <a:t>de que</a:t>
            </a:r>
            <a:r>
              <a:rPr lang="es-MX" sz="2400" dirty="0"/>
              <a:t>, para ser «realista», un problema debe estar en cierta </a:t>
            </a:r>
            <a:r>
              <a:rPr lang="es-MX" sz="2400" dirty="0" smtClean="0"/>
              <a:t>medida «enquistado</a:t>
            </a:r>
            <a:r>
              <a:rPr lang="es-MX" sz="2400" dirty="0"/>
              <a:t>» en una situación que le da sentido</a:t>
            </a:r>
            <a:r>
              <a:rPr lang="es-MX" sz="2400" dirty="0" smtClean="0"/>
              <a:t>.</a:t>
            </a:r>
          </a:p>
          <a:p>
            <a:pPr algn="just"/>
            <a:endParaRPr lang="es-MX" sz="2400" dirty="0"/>
          </a:p>
          <a:p>
            <a:pPr algn="just"/>
            <a:r>
              <a:rPr lang="es-MX" sz="2400" dirty="0" smtClean="0"/>
              <a:t>Problemas artificiales, problemas que no ayudan a llevarlo a la practica </a:t>
            </a:r>
          </a:p>
          <a:p>
            <a:pPr algn="just"/>
            <a:endParaRPr lang="es-MX" sz="2400" dirty="0"/>
          </a:p>
          <a:p>
            <a:r>
              <a:rPr lang="es-MX" sz="2400" dirty="0" smtClean="0"/>
              <a:t>El </a:t>
            </a:r>
            <a:r>
              <a:rPr lang="es-MX" sz="2400" dirty="0"/>
              <a:t>trabajo </a:t>
            </a:r>
            <a:r>
              <a:rPr lang="es-MX" sz="2400" dirty="0" smtClean="0"/>
              <a:t>de profesor </a:t>
            </a:r>
            <a:r>
              <a:rPr lang="es-MX" sz="2400" dirty="0"/>
              <a:t>ya no consiste, si se sigue a estas corrientes de pensamiento, </a:t>
            </a:r>
            <a:r>
              <a:rPr lang="es-MX" sz="2400" dirty="0" smtClean="0"/>
              <a:t>en enseñar</a:t>
            </a:r>
            <a:r>
              <a:rPr lang="es-MX" sz="2400" dirty="0"/>
              <a:t>, sino en hacer aprender, por lo tanto, en crear </a:t>
            </a:r>
            <a:r>
              <a:rPr lang="es-MX" sz="2400" dirty="0" smtClean="0"/>
              <a:t>situaciones favorables</a:t>
            </a:r>
            <a:r>
              <a:rPr lang="es-MX" sz="2400" dirty="0"/>
              <a:t>, que aumenten la probabilidad del aprendizaje al que se dirige </a:t>
            </a:r>
            <a:r>
              <a:rPr lang="es-MX" sz="2400" dirty="0" smtClean="0"/>
              <a:t>la enseñanza</a:t>
            </a:r>
            <a:r>
              <a:rPr lang="es-MX" sz="2400" dirty="0"/>
              <a:t>.</a:t>
            </a:r>
            <a:endParaRPr lang="es-MX" sz="2400" dirty="0" smtClean="0"/>
          </a:p>
        </p:txBody>
      </p:sp>
    </p:spTree>
    <p:extLst>
      <p:ext uri="{BB962C8B-B14F-4D97-AF65-F5344CB8AC3E}">
        <p14:creationId xmlns="" xmlns:p14="http://schemas.microsoft.com/office/powerpoint/2010/main" val="158478113"/>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600" dirty="0" smtClean="0"/>
              <a:t>Pasos para llegar a situaciones- problema</a:t>
            </a:r>
            <a:endParaRPr lang="es-MX" sz="3600" dirty="0"/>
          </a:p>
        </p:txBody>
      </p:sp>
      <p:sp>
        <p:nvSpPr>
          <p:cNvPr id="3" name="2 Marcador de contenido"/>
          <p:cNvSpPr>
            <a:spLocks noGrp="1"/>
          </p:cNvSpPr>
          <p:nvPr>
            <p:ph idx="1"/>
          </p:nvPr>
        </p:nvSpPr>
        <p:spPr/>
        <p:txBody>
          <a:bodyPr>
            <a:noAutofit/>
          </a:bodyPr>
          <a:lstStyle/>
          <a:p>
            <a:pPr algn="just"/>
            <a:r>
              <a:rPr lang="es-MX" sz="2000" dirty="0"/>
              <a:t>E</a:t>
            </a:r>
            <a:r>
              <a:rPr lang="es-MX" sz="2000" dirty="0" smtClean="0"/>
              <a:t>n </a:t>
            </a:r>
            <a:r>
              <a:rPr lang="es-MX" sz="2000" dirty="0"/>
              <a:t>primer lugar, recurrir a diversos tipos de </a:t>
            </a:r>
            <a:r>
              <a:rPr lang="es-MX" sz="2000" dirty="0" smtClean="0"/>
              <a:t>situaciones-problemas, unas </a:t>
            </a:r>
            <a:r>
              <a:rPr lang="es-MX" sz="2000" dirty="0"/>
              <a:t>construidas para fines bien precisos, otras que surjan de </a:t>
            </a:r>
            <a:r>
              <a:rPr lang="es-MX" sz="2000" dirty="0" smtClean="0"/>
              <a:t>manera menos planificada</a:t>
            </a:r>
          </a:p>
          <a:p>
            <a:pPr algn="just"/>
            <a:endParaRPr lang="es-MX" sz="2000" dirty="0" smtClean="0"/>
          </a:p>
          <a:p>
            <a:pPr algn="just"/>
            <a:endParaRPr lang="es-MX" sz="2000" dirty="0"/>
          </a:p>
          <a:p>
            <a:pPr algn="just"/>
            <a:r>
              <a:rPr lang="es-MX" sz="2000" dirty="0" smtClean="0"/>
              <a:t>En </a:t>
            </a:r>
            <a:r>
              <a:rPr lang="es-MX" sz="2000" dirty="0"/>
              <a:t>segundo lugar, trabajar los recursos, por una parte, en situación, </a:t>
            </a:r>
            <a:r>
              <a:rPr lang="es-MX" sz="2000" dirty="0" smtClean="0"/>
              <a:t>en la </a:t>
            </a:r>
            <a:r>
              <a:rPr lang="es-MX" sz="2000" dirty="0"/>
              <a:t>realidad, cuando éstos faltan; por otra, de manera separada, de </a:t>
            </a:r>
            <a:r>
              <a:rPr lang="es-MX" sz="2000" dirty="0" smtClean="0"/>
              <a:t>la misma </a:t>
            </a:r>
            <a:r>
              <a:rPr lang="es-MX" sz="2000" dirty="0"/>
              <a:t>forma en que un atleta entrena diversos movimientos </a:t>
            </a:r>
            <a:r>
              <a:rPr lang="es-MX" sz="2000" dirty="0" smtClean="0"/>
              <a:t>aislados antes </a:t>
            </a:r>
            <a:r>
              <a:rPr lang="es-MX" sz="2000" dirty="0"/>
              <a:t>de integrarlos en una conducta global.</a:t>
            </a:r>
          </a:p>
        </p:txBody>
      </p:sp>
    </p:spTree>
    <p:extLst>
      <p:ext uri="{BB962C8B-B14F-4D97-AF65-F5344CB8AC3E}">
        <p14:creationId xmlns="" xmlns:p14="http://schemas.microsoft.com/office/powerpoint/2010/main" val="1063751439"/>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algn="just"/>
            <a:endParaRPr lang="es-MX" sz="2400" dirty="0" smtClean="0"/>
          </a:p>
          <a:p>
            <a:pPr algn="just"/>
            <a:endParaRPr lang="es-MX" sz="2400" dirty="0"/>
          </a:p>
          <a:p>
            <a:pPr algn="just"/>
            <a:r>
              <a:rPr lang="es-MX" sz="2400" dirty="0" smtClean="0"/>
              <a:t>Una </a:t>
            </a:r>
            <a:r>
              <a:rPr lang="es-MX" sz="2400" dirty="0"/>
              <a:t>situación-problema no es una situación didáctica cualquiera, </a:t>
            </a:r>
            <a:r>
              <a:rPr lang="es-MX" sz="2400" dirty="0" smtClean="0"/>
              <a:t>puesto que </a:t>
            </a:r>
            <a:r>
              <a:rPr lang="es-MX" sz="2400" dirty="0"/>
              <a:t>ésta debe colocar al alumno frente a </a:t>
            </a:r>
            <a:r>
              <a:rPr lang="es-MX" sz="2400" dirty="0" smtClean="0"/>
              <a:t>una </a:t>
            </a:r>
            <a:r>
              <a:rPr lang="es-MX" sz="2400" dirty="0"/>
              <a:t>serie de decisiones </a:t>
            </a:r>
            <a:r>
              <a:rPr lang="es-MX" sz="2400" dirty="0" smtClean="0"/>
              <a:t>que deberá </a:t>
            </a:r>
            <a:r>
              <a:rPr lang="es-MX" sz="2400" dirty="0"/>
              <a:t>tomar para alcanzar un objetivo que él mismo ha elegido o que se </a:t>
            </a:r>
            <a:r>
              <a:rPr lang="es-MX" sz="2400" dirty="0" smtClean="0"/>
              <a:t>le ha </a:t>
            </a:r>
            <a:r>
              <a:rPr lang="es-MX" sz="2400" dirty="0"/>
              <a:t>propuesto, e incluso asignado</a:t>
            </a:r>
          </a:p>
        </p:txBody>
      </p:sp>
    </p:spTree>
    <p:extLst>
      <p:ext uri="{BB962C8B-B14F-4D97-AF65-F5344CB8AC3E}">
        <p14:creationId xmlns="" xmlns:p14="http://schemas.microsoft.com/office/powerpoint/2010/main" val="3706641604"/>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914400" y="304800"/>
            <a:ext cx="10363200" cy="838200"/>
          </a:xfrm>
        </p:spPr>
        <p:txBody>
          <a:bodyPr/>
          <a:lstStyle/>
          <a:p>
            <a:r>
              <a:rPr lang="es-ES">
                <a:solidFill>
                  <a:schemeClr val="accent2"/>
                </a:solidFill>
              </a:rPr>
              <a:t>Competencias</a:t>
            </a:r>
            <a:endParaRPr lang="eu-ES">
              <a:solidFill>
                <a:schemeClr val="accent2"/>
              </a:solidFill>
            </a:endParaRPr>
          </a:p>
        </p:txBody>
      </p:sp>
      <p:sp>
        <p:nvSpPr>
          <p:cNvPr id="5123" name="Rectangle 3"/>
          <p:cNvSpPr>
            <a:spLocks noGrp="1" noChangeArrowheads="1"/>
          </p:cNvSpPr>
          <p:nvPr>
            <p:ph type="body" idx="1"/>
          </p:nvPr>
        </p:nvSpPr>
        <p:spPr>
          <a:xfrm>
            <a:off x="914400" y="1371600"/>
            <a:ext cx="10363200" cy="4724400"/>
          </a:xfrm>
        </p:spPr>
        <p:txBody>
          <a:bodyPr/>
          <a:lstStyle/>
          <a:p>
            <a:pPr algn="just">
              <a:lnSpc>
                <a:spcPct val="90000"/>
              </a:lnSpc>
            </a:pPr>
            <a:r>
              <a:rPr lang="eu-ES" sz="2000" dirty="0">
                <a:cs typeface="Times New Roman" charset="0"/>
              </a:rPr>
              <a:t>Una </a:t>
            </a:r>
            <a:r>
              <a:rPr lang="eu-ES" sz="2000" dirty="0" err="1">
                <a:cs typeface="Times New Roman" charset="0"/>
              </a:rPr>
              <a:t>competencia</a:t>
            </a:r>
            <a:r>
              <a:rPr lang="eu-ES" sz="2000" dirty="0">
                <a:cs typeface="Times New Roman" charset="0"/>
              </a:rPr>
              <a:t> </a:t>
            </a:r>
            <a:r>
              <a:rPr lang="eu-ES" sz="2000" dirty="0" err="1">
                <a:cs typeface="Times New Roman" charset="0"/>
              </a:rPr>
              <a:t>es</a:t>
            </a:r>
            <a:r>
              <a:rPr lang="eu-ES" sz="2000" dirty="0">
                <a:cs typeface="Times New Roman" charset="0"/>
              </a:rPr>
              <a:t> la </a:t>
            </a:r>
            <a:r>
              <a:rPr lang="eu-ES" sz="2000" dirty="0" err="1">
                <a:cs typeface="Times New Roman" charset="0"/>
              </a:rPr>
              <a:t>facultad</a:t>
            </a:r>
            <a:r>
              <a:rPr lang="eu-ES" sz="2000" dirty="0">
                <a:cs typeface="Times New Roman" charset="0"/>
              </a:rPr>
              <a:t> para </a:t>
            </a:r>
            <a:r>
              <a:rPr lang="eu-ES" sz="2000" dirty="0" err="1">
                <a:cs typeface="Times New Roman" charset="0"/>
              </a:rPr>
              <a:t>movilizar</a:t>
            </a:r>
            <a:r>
              <a:rPr lang="eu-ES" sz="2000" dirty="0">
                <a:cs typeface="Times New Roman" charset="0"/>
              </a:rPr>
              <a:t> </a:t>
            </a:r>
            <a:r>
              <a:rPr lang="eu-ES" sz="2000" dirty="0" err="1">
                <a:cs typeface="Times New Roman" charset="0"/>
              </a:rPr>
              <a:t>un</a:t>
            </a:r>
            <a:r>
              <a:rPr lang="eu-ES" sz="2000" dirty="0">
                <a:cs typeface="Times New Roman" charset="0"/>
              </a:rPr>
              <a:t> </a:t>
            </a:r>
            <a:r>
              <a:rPr lang="eu-ES" sz="2000" dirty="0" err="1">
                <a:cs typeface="Times New Roman" charset="0"/>
              </a:rPr>
              <a:t>conjunto</a:t>
            </a:r>
            <a:r>
              <a:rPr lang="eu-ES" sz="2000" dirty="0">
                <a:cs typeface="Times New Roman" charset="0"/>
              </a:rPr>
              <a:t> de </a:t>
            </a:r>
            <a:r>
              <a:rPr lang="eu-ES" sz="2000" dirty="0" err="1">
                <a:cs typeface="Times New Roman" charset="0"/>
              </a:rPr>
              <a:t>recursos</a:t>
            </a:r>
            <a:r>
              <a:rPr lang="eu-ES" sz="2000" dirty="0">
                <a:cs typeface="Times New Roman" charset="0"/>
              </a:rPr>
              <a:t> </a:t>
            </a:r>
            <a:r>
              <a:rPr lang="eu-ES" sz="2000" dirty="0" err="1">
                <a:cs typeface="Times New Roman" charset="0"/>
              </a:rPr>
              <a:t>cognitivos</a:t>
            </a:r>
            <a:r>
              <a:rPr lang="eu-ES" sz="2000" dirty="0">
                <a:cs typeface="Times New Roman" charset="0"/>
              </a:rPr>
              <a:t> para </a:t>
            </a:r>
            <a:r>
              <a:rPr lang="eu-ES" sz="2000" dirty="0" err="1">
                <a:cs typeface="Times New Roman" charset="0"/>
              </a:rPr>
              <a:t>hacer</a:t>
            </a:r>
            <a:r>
              <a:rPr lang="eu-ES" sz="2000" dirty="0">
                <a:cs typeface="Times New Roman" charset="0"/>
              </a:rPr>
              <a:t> frente </a:t>
            </a:r>
            <a:r>
              <a:rPr lang="eu-ES" sz="2000" dirty="0" err="1">
                <a:cs typeface="Times New Roman" charset="0"/>
              </a:rPr>
              <a:t>con</a:t>
            </a:r>
            <a:r>
              <a:rPr lang="eu-ES" sz="2000" dirty="0">
                <a:cs typeface="Times New Roman" charset="0"/>
              </a:rPr>
              <a:t> </a:t>
            </a:r>
            <a:r>
              <a:rPr lang="eu-ES" sz="2000" dirty="0" err="1">
                <a:cs typeface="Times New Roman" charset="0"/>
              </a:rPr>
              <a:t>pertinencia</a:t>
            </a:r>
            <a:r>
              <a:rPr lang="eu-ES" sz="2000" dirty="0">
                <a:cs typeface="Times New Roman" charset="0"/>
              </a:rPr>
              <a:t> y </a:t>
            </a:r>
            <a:r>
              <a:rPr lang="eu-ES" sz="2000" dirty="0" err="1">
                <a:cs typeface="Times New Roman" charset="0"/>
              </a:rPr>
              <a:t>eficacia</a:t>
            </a:r>
            <a:r>
              <a:rPr lang="eu-ES" sz="2000" dirty="0">
                <a:cs typeface="Times New Roman" charset="0"/>
              </a:rPr>
              <a:t> a una familia de </a:t>
            </a:r>
            <a:r>
              <a:rPr lang="eu-ES" sz="2000" dirty="0" err="1">
                <a:cs typeface="Times New Roman" charset="0"/>
              </a:rPr>
              <a:t>situaciones</a:t>
            </a:r>
            <a:r>
              <a:rPr lang="eu-ES" sz="2000" dirty="0">
                <a:cs typeface="Times New Roman" charset="0"/>
              </a:rPr>
              <a:t> </a:t>
            </a:r>
            <a:r>
              <a:rPr lang="es-ES" sz="2000" dirty="0">
                <a:cs typeface="Times New Roman" charset="0"/>
              </a:rPr>
              <a:t>(</a:t>
            </a:r>
            <a:r>
              <a:rPr lang="es-ES" sz="2000" dirty="0" err="1">
                <a:cs typeface="Times New Roman" charset="0"/>
              </a:rPr>
              <a:t>Perrenoud</a:t>
            </a:r>
            <a:r>
              <a:rPr lang="es-ES" sz="2000" dirty="0">
                <a:cs typeface="Times New Roman" charset="0"/>
              </a:rPr>
              <a:t> 1995).</a:t>
            </a:r>
          </a:p>
          <a:p>
            <a:pPr algn="just">
              <a:lnSpc>
                <a:spcPct val="90000"/>
              </a:lnSpc>
              <a:buFontTx/>
              <a:buNone/>
            </a:pPr>
            <a:endParaRPr lang="es-ES" sz="2000" dirty="0">
              <a:cs typeface="Times New Roman" charset="0"/>
            </a:endParaRPr>
          </a:p>
          <a:p>
            <a:pPr algn="just">
              <a:lnSpc>
                <a:spcPct val="90000"/>
              </a:lnSpc>
            </a:pPr>
            <a:r>
              <a:rPr lang="es-ES" sz="2000" dirty="0">
                <a:cs typeface="Times New Roman" charset="0"/>
              </a:rPr>
              <a:t>Combinación de conocimientos, capacidades y actitudes adecuadas al contexto. Las competencias </a:t>
            </a:r>
            <a:r>
              <a:rPr lang="es-ES" sz="2000" i="1" dirty="0">
                <a:cs typeface="Times New Roman" charset="0"/>
              </a:rPr>
              <a:t>clave </a:t>
            </a:r>
            <a:r>
              <a:rPr lang="es-ES" sz="2000" dirty="0" smtClean="0">
                <a:cs typeface="Times New Roman" charset="0"/>
              </a:rPr>
              <a:t>son </a:t>
            </a:r>
            <a:r>
              <a:rPr lang="es-ES" sz="2000" dirty="0">
                <a:cs typeface="Times New Roman" charset="0"/>
              </a:rPr>
              <a:t>aquéllas que todas las personas precisan para su realización y desarrollo personales, así como para la ciudadanía activa, la inclusión social y el empleo (Parlamento y Consejo de la UE  2006).</a:t>
            </a:r>
          </a:p>
          <a:p>
            <a:pPr algn="just">
              <a:lnSpc>
                <a:spcPct val="90000"/>
              </a:lnSpc>
              <a:buFontTx/>
              <a:buNone/>
            </a:pPr>
            <a:endParaRPr lang="es-ES" sz="2000" dirty="0">
              <a:cs typeface="Times New Roman" charset="0"/>
            </a:endParaRPr>
          </a:p>
          <a:p>
            <a:pPr algn="just">
              <a:lnSpc>
                <a:spcPct val="90000"/>
              </a:lnSpc>
            </a:pPr>
            <a:r>
              <a:rPr lang="es-ES" sz="2000" dirty="0"/>
              <a:t>Las diferentes definiciones coinciden en que se trata de la combinación de conocimientos, destrezas y actitudes aplicados en  situaciones prácticas y en contextos concretos (incluyendo saber transferir lo aprendido en una situación a otras situaciones distintas) =&gt; </a:t>
            </a:r>
            <a:r>
              <a:rPr lang="es-ES" sz="2000" u="sng" dirty="0"/>
              <a:t>funcionalidad </a:t>
            </a:r>
            <a:r>
              <a:rPr lang="es-ES" sz="2000" dirty="0"/>
              <a:t>del aprendizaje.</a:t>
            </a:r>
            <a:endParaRPr lang="eu-ES" sz="2000"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anim calcmode="lin" valueType="num">
                                      <p:cBhvr additive="base">
                                        <p:cTn id="13"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3">
                                            <p:txEl>
                                              <p:pRg st="4" end="4"/>
                                            </p:txEl>
                                          </p:spTgt>
                                        </p:tgtEl>
                                        <p:attrNameLst>
                                          <p:attrName>style.visibility</p:attrName>
                                        </p:attrNameLst>
                                      </p:cBhvr>
                                      <p:to>
                                        <p:strVal val="visible"/>
                                      </p:to>
                                    </p:set>
                                    <p:anim calcmode="lin" valueType="num">
                                      <p:cBhvr additive="base">
                                        <p:cTn id="19" dur="500" fill="hold"/>
                                        <p:tgtEl>
                                          <p:spTgt spid="512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Para el profesor</a:t>
            </a:r>
            <a:endParaRPr lang="es-MX" dirty="0"/>
          </a:p>
        </p:txBody>
      </p:sp>
      <p:sp>
        <p:nvSpPr>
          <p:cNvPr id="3" name="2 Marcador de contenido"/>
          <p:cNvSpPr>
            <a:spLocks noGrp="1"/>
          </p:cNvSpPr>
          <p:nvPr>
            <p:ph idx="1"/>
          </p:nvPr>
        </p:nvSpPr>
        <p:spPr/>
        <p:txBody>
          <a:bodyPr>
            <a:normAutofit/>
          </a:bodyPr>
          <a:lstStyle/>
          <a:p>
            <a:r>
              <a:rPr lang="es-MX" sz="2400" dirty="0"/>
              <a:t>D</a:t>
            </a:r>
            <a:r>
              <a:rPr lang="es-MX" sz="2400" dirty="0" smtClean="0"/>
              <a:t>e </a:t>
            </a:r>
            <a:r>
              <a:rPr lang="es-MX" sz="2400" dirty="0"/>
              <a:t>identificar y de ayudar </a:t>
            </a:r>
            <a:r>
              <a:rPr lang="es-MX" sz="2400" dirty="0" smtClean="0"/>
              <a:t>al alumno </a:t>
            </a:r>
            <a:r>
              <a:rPr lang="es-MX" sz="2400" dirty="0"/>
              <a:t>a identificar el obstáculo lo que se transforma en el núcleo de </a:t>
            </a:r>
            <a:r>
              <a:rPr lang="es-MX" sz="2400" dirty="0" smtClean="0"/>
              <a:t>la acción </a:t>
            </a:r>
            <a:r>
              <a:rPr lang="es-MX" sz="2400" dirty="0"/>
              <a:t>pedagógica. </a:t>
            </a:r>
            <a:endParaRPr lang="es-MX" sz="2400" dirty="0" smtClean="0"/>
          </a:p>
          <a:p>
            <a:endParaRPr lang="es-MX" sz="2400" dirty="0" smtClean="0"/>
          </a:p>
          <a:p>
            <a:endParaRPr lang="es-MX" sz="2400" dirty="0"/>
          </a:p>
          <a:p>
            <a:r>
              <a:rPr lang="es-MX" sz="2400" dirty="0" smtClean="0"/>
              <a:t>A </a:t>
            </a:r>
            <a:r>
              <a:rPr lang="es-MX" sz="2400" dirty="0"/>
              <a:t>esto </a:t>
            </a:r>
            <a:r>
              <a:rPr lang="es-MX" sz="2400" dirty="0" err="1"/>
              <a:t>Martinand</a:t>
            </a:r>
            <a:r>
              <a:rPr lang="es-MX" sz="2400" dirty="0"/>
              <a:t> [1986] propuso llamar desde </a:t>
            </a:r>
            <a:r>
              <a:rPr lang="es-MX" sz="2400" dirty="0" smtClean="0"/>
              <a:t>ese momento </a:t>
            </a:r>
            <a:r>
              <a:rPr lang="es-MX" sz="2400" dirty="0"/>
              <a:t>un «objetivo obstáculo».</a:t>
            </a:r>
          </a:p>
        </p:txBody>
      </p:sp>
    </p:spTree>
    <p:extLst>
      <p:ext uri="{BB962C8B-B14F-4D97-AF65-F5344CB8AC3E}">
        <p14:creationId xmlns="" xmlns:p14="http://schemas.microsoft.com/office/powerpoint/2010/main" val="936247617"/>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3200" dirty="0" smtClean="0"/>
              <a:t>Identidad </a:t>
            </a:r>
            <a:r>
              <a:rPr lang="es-MX" sz="3200" dirty="0"/>
              <a:t>y las competencias de </a:t>
            </a:r>
            <a:r>
              <a:rPr lang="es-MX" sz="3200" dirty="0" smtClean="0"/>
              <a:t>los profesores</a:t>
            </a:r>
            <a:r>
              <a:rPr lang="es-MX" sz="3200" dirty="0"/>
              <a:t>:</a:t>
            </a:r>
          </a:p>
        </p:txBody>
      </p:sp>
      <p:sp>
        <p:nvSpPr>
          <p:cNvPr id="3" name="2 Marcador de contenido"/>
          <p:cNvSpPr>
            <a:spLocks noGrp="1"/>
          </p:cNvSpPr>
          <p:nvPr>
            <p:ph idx="1"/>
          </p:nvPr>
        </p:nvSpPr>
        <p:spPr/>
        <p:txBody>
          <a:bodyPr>
            <a:noAutofit/>
          </a:bodyPr>
          <a:lstStyle/>
          <a:p>
            <a:pPr algn="just"/>
            <a:r>
              <a:rPr lang="es-MX" sz="1800" dirty="0" smtClean="0"/>
              <a:t>Incluso </a:t>
            </a:r>
            <a:r>
              <a:rPr lang="es-MX" sz="1800" dirty="0"/>
              <a:t>una capacidad de renovación y de variación, </a:t>
            </a:r>
            <a:r>
              <a:rPr lang="es-MX" sz="1800" dirty="0" smtClean="0"/>
              <a:t>puesto que </a:t>
            </a:r>
            <a:r>
              <a:rPr lang="es-MX" sz="1800" dirty="0"/>
              <a:t>las situaciones-problemas deben seguir siendo estimulantes </a:t>
            </a:r>
            <a:r>
              <a:rPr lang="es-MX" sz="1800" dirty="0" smtClean="0"/>
              <a:t>y sorprendentes</a:t>
            </a:r>
          </a:p>
          <a:p>
            <a:pPr algn="just"/>
            <a:endParaRPr lang="es-MX" sz="1800" dirty="0" smtClean="0"/>
          </a:p>
          <a:p>
            <a:pPr algn="just"/>
            <a:r>
              <a:rPr lang="es-MX" sz="1800" dirty="0" smtClean="0"/>
              <a:t>Esto </a:t>
            </a:r>
            <a:r>
              <a:rPr lang="es-MX" sz="1800" dirty="0"/>
              <a:t>supone cierto desapego del programa, una capacidad </a:t>
            </a:r>
            <a:r>
              <a:rPr lang="es-MX" sz="1800" dirty="0" smtClean="0"/>
              <a:t>de identificar </a:t>
            </a:r>
            <a:r>
              <a:rPr lang="es-MX" sz="1800" dirty="0"/>
              <a:t>los aprendizajes efectivamente solicitados, hayan o no </a:t>
            </a:r>
            <a:r>
              <a:rPr lang="es-MX" sz="1800" dirty="0" smtClean="0"/>
              <a:t>sido previstos</a:t>
            </a:r>
            <a:r>
              <a:rPr lang="es-MX" sz="1800" dirty="0"/>
              <a:t>, la convicción de que al trabajar de esta manera no se </a:t>
            </a:r>
            <a:r>
              <a:rPr lang="es-MX" sz="1800" dirty="0" smtClean="0"/>
              <a:t>pasará por </a:t>
            </a:r>
            <a:r>
              <a:rPr lang="es-MX" sz="1800" dirty="0"/>
              <a:t>alto ningún objetivo esencial, aunque se les trate en </a:t>
            </a:r>
            <a:r>
              <a:rPr lang="es-MX" sz="1800" dirty="0" smtClean="0"/>
              <a:t>desorden</a:t>
            </a:r>
          </a:p>
          <a:p>
            <a:pPr algn="just"/>
            <a:endParaRPr lang="es-MX" sz="1800" dirty="0" smtClean="0"/>
          </a:p>
          <a:p>
            <a:r>
              <a:rPr lang="es-MX" sz="1800" dirty="0" smtClean="0"/>
              <a:t>Una </a:t>
            </a:r>
            <a:r>
              <a:rPr lang="es-MX" sz="1800" dirty="0"/>
              <a:t>gestión de proyecto, exige una </a:t>
            </a:r>
            <a:r>
              <a:rPr lang="es-MX" sz="1800" dirty="0" smtClean="0"/>
              <a:t>gran capacidad </a:t>
            </a:r>
            <a:r>
              <a:rPr lang="es-MX" sz="1800" dirty="0"/>
              <a:t>de análisis de las situaciones, tareas y procesos </a:t>
            </a:r>
            <a:r>
              <a:rPr lang="es-MX" sz="1800" dirty="0" smtClean="0"/>
              <a:t>mentales del </a:t>
            </a:r>
            <a:r>
              <a:rPr lang="es-MX" sz="1800" dirty="0"/>
              <a:t>alumno, doblada por una capacidad de descentrarse, de olvidar </a:t>
            </a:r>
            <a:r>
              <a:rPr lang="es-MX" sz="1800" dirty="0" smtClean="0"/>
              <a:t>su  propia </a:t>
            </a:r>
            <a:r>
              <a:rPr lang="es-MX" sz="1800" dirty="0"/>
              <a:t>experiencia para «ponerse en el lugar» del estudiante, el </a:t>
            </a:r>
            <a:r>
              <a:rPr lang="es-MX" sz="1800" dirty="0" smtClean="0"/>
              <a:t>tiempo de </a:t>
            </a:r>
            <a:r>
              <a:rPr lang="es-MX" sz="1800" dirty="0"/>
              <a:t>comprender lo que lo bloquea, mientras que, para el </a:t>
            </a:r>
            <a:r>
              <a:rPr lang="es-MX" sz="1800" dirty="0" smtClean="0"/>
              <a:t>físico</a:t>
            </a:r>
          </a:p>
          <a:p>
            <a:endParaRPr lang="es-MX" sz="1800" dirty="0"/>
          </a:p>
          <a:p>
            <a:r>
              <a:rPr lang="es-MX" sz="1800" dirty="0"/>
              <a:t>Trabajar mediante situaciones-problemas supone incluso </a:t>
            </a:r>
            <a:r>
              <a:rPr lang="es-MX" sz="1800" dirty="0" smtClean="0"/>
              <a:t>capacidades de administración </a:t>
            </a:r>
            <a:r>
              <a:rPr lang="es-MX" sz="1800" dirty="0"/>
              <a:t>de la clase en un medio complejo</a:t>
            </a:r>
          </a:p>
        </p:txBody>
      </p:sp>
    </p:spTree>
    <p:extLst>
      <p:ext uri="{BB962C8B-B14F-4D97-AF65-F5344CB8AC3E}">
        <p14:creationId xmlns="" xmlns:p14="http://schemas.microsoft.com/office/powerpoint/2010/main" val="1901902697"/>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2800" b="1" dirty="0"/>
              <a:t>CREAR O UTILIZAR OTROS MEDIOS DE ENSEÑANZA</a:t>
            </a:r>
          </a:p>
        </p:txBody>
      </p:sp>
      <p:sp>
        <p:nvSpPr>
          <p:cNvPr id="3" name="2 Marcador de contenido"/>
          <p:cNvSpPr>
            <a:spLocks noGrp="1"/>
          </p:cNvSpPr>
          <p:nvPr>
            <p:ph idx="1"/>
          </p:nvPr>
        </p:nvSpPr>
        <p:spPr/>
        <p:txBody>
          <a:bodyPr/>
          <a:lstStyle/>
          <a:p>
            <a:r>
              <a:rPr lang="es-MX" dirty="0"/>
              <a:t>No </a:t>
            </a:r>
            <a:r>
              <a:rPr lang="es-MX" dirty="0" smtClean="0"/>
              <a:t>se necesitan </a:t>
            </a:r>
            <a:r>
              <a:rPr lang="es-MX" dirty="0"/>
              <a:t>cuadernos de ejercicios o fichas interminables, sino </a:t>
            </a:r>
            <a:r>
              <a:rPr lang="es-MX" dirty="0" smtClean="0"/>
              <a:t>situaciones interesantes </a:t>
            </a:r>
            <a:r>
              <a:rPr lang="es-MX" dirty="0"/>
              <a:t>y adecuadas, que tomen en cuenta la edad y el nivel de </a:t>
            </a:r>
            <a:r>
              <a:rPr lang="es-MX" dirty="0" smtClean="0"/>
              <a:t>los alumnos</a:t>
            </a:r>
            <a:r>
              <a:rPr lang="es-MX" dirty="0"/>
              <a:t>, el tiempo del que se dispone, las competencias que se </a:t>
            </a:r>
            <a:r>
              <a:rPr lang="es-MX" dirty="0" smtClean="0"/>
              <a:t>quiere desarrollar.</a:t>
            </a:r>
          </a:p>
          <a:p>
            <a:r>
              <a:rPr lang="es-MX" dirty="0" smtClean="0"/>
              <a:t>Nuevas editoriales que propongan materiales basados en problemas. </a:t>
            </a:r>
          </a:p>
          <a:p>
            <a:endParaRPr lang="es-MX" dirty="0"/>
          </a:p>
        </p:txBody>
      </p:sp>
    </p:spTree>
    <p:extLst>
      <p:ext uri="{BB962C8B-B14F-4D97-AF65-F5344CB8AC3E}">
        <p14:creationId xmlns="" xmlns:p14="http://schemas.microsoft.com/office/powerpoint/2010/main" val="4181918170"/>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Trabajo basado en competencias </a:t>
            </a:r>
            <a:endParaRPr lang="es-MX" dirty="0"/>
          </a:p>
        </p:txBody>
      </p:sp>
      <p:sp>
        <p:nvSpPr>
          <p:cNvPr id="3" name="2 Marcador de contenido"/>
          <p:cNvSpPr>
            <a:spLocks noGrp="1"/>
          </p:cNvSpPr>
          <p:nvPr>
            <p:ph idx="1"/>
          </p:nvPr>
        </p:nvSpPr>
        <p:spPr/>
        <p:txBody>
          <a:bodyPr>
            <a:normAutofit/>
          </a:bodyPr>
          <a:lstStyle/>
          <a:p>
            <a:pPr algn="just"/>
            <a:endParaRPr lang="es-MX" sz="2400" dirty="0" smtClean="0"/>
          </a:p>
          <a:p>
            <a:pPr algn="just"/>
            <a:endParaRPr lang="es-MX" sz="2400" dirty="0"/>
          </a:p>
          <a:p>
            <a:pPr algn="just"/>
            <a:endParaRPr lang="es-MX" sz="2400" dirty="0" smtClean="0"/>
          </a:p>
          <a:p>
            <a:pPr algn="just"/>
            <a:r>
              <a:rPr lang="es-MX" sz="2400" dirty="0" smtClean="0"/>
              <a:t>El </a:t>
            </a:r>
            <a:r>
              <a:rPr lang="es-MX" sz="2400" dirty="0"/>
              <a:t>enfoque por competencias no es completamente nuevo y todos </a:t>
            </a:r>
            <a:r>
              <a:rPr lang="es-MX" sz="2400" dirty="0" smtClean="0"/>
              <a:t>los movimientos </a:t>
            </a:r>
            <a:r>
              <a:rPr lang="es-MX" sz="2400" dirty="0"/>
              <a:t>de la escuela activa han propuesto actividades </a:t>
            </a:r>
            <a:r>
              <a:rPr lang="es-MX" sz="2400" dirty="0" smtClean="0"/>
              <a:t>complejas, por </a:t>
            </a:r>
            <a:r>
              <a:rPr lang="es-MX" sz="2400" dirty="0"/>
              <a:t>ejemplo, la realización de un diario o la práctica de </a:t>
            </a:r>
            <a:r>
              <a:rPr lang="es-MX" sz="2400" dirty="0" smtClean="0"/>
              <a:t>una correspondencia </a:t>
            </a:r>
            <a:r>
              <a:rPr lang="es-MX" sz="2400" dirty="0"/>
              <a:t>con </a:t>
            </a:r>
            <a:r>
              <a:rPr lang="es-MX" sz="2400" dirty="0" err="1"/>
              <a:t>Freinet</a:t>
            </a:r>
            <a:r>
              <a:rPr lang="es-MX" sz="2400" dirty="0"/>
              <a:t>;</a:t>
            </a:r>
          </a:p>
        </p:txBody>
      </p:sp>
    </p:spTree>
    <p:extLst>
      <p:ext uri="{BB962C8B-B14F-4D97-AF65-F5344CB8AC3E}">
        <p14:creationId xmlns="" xmlns:p14="http://schemas.microsoft.com/office/powerpoint/2010/main" val="4124247992"/>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Lo que se necesita de parte del profesor </a:t>
            </a:r>
            <a:endParaRPr lang="es-MX" dirty="0"/>
          </a:p>
        </p:txBody>
      </p:sp>
      <p:sp>
        <p:nvSpPr>
          <p:cNvPr id="3" name="2 Marcador de contenido"/>
          <p:cNvSpPr>
            <a:spLocks noGrp="1"/>
          </p:cNvSpPr>
          <p:nvPr>
            <p:ph idx="1"/>
          </p:nvPr>
        </p:nvSpPr>
        <p:spPr/>
        <p:txBody>
          <a:bodyPr>
            <a:noAutofit/>
          </a:bodyPr>
          <a:lstStyle/>
          <a:p>
            <a:pPr algn="just"/>
            <a:r>
              <a:rPr lang="es-MX" sz="2000" dirty="0"/>
              <a:t>1. Cierta independencia con respecto al mercado de los medios </a:t>
            </a:r>
            <a:r>
              <a:rPr lang="es-MX" sz="2000" dirty="0" smtClean="0"/>
              <a:t>de enseñanza</a:t>
            </a:r>
            <a:r>
              <a:rPr lang="es-MX" sz="2000" dirty="0"/>
              <a:t>, la capacidad de adaptarlos, de liberarlos de sus </a:t>
            </a:r>
            <a:r>
              <a:rPr lang="es-MX" sz="2000" dirty="0" smtClean="0"/>
              <a:t>finalidades oficiales.</a:t>
            </a:r>
          </a:p>
          <a:p>
            <a:pPr algn="just"/>
            <a:endParaRPr lang="es-MX" sz="2000" dirty="0"/>
          </a:p>
          <a:p>
            <a:pPr algn="just"/>
            <a:r>
              <a:rPr lang="es-MX" sz="2000" dirty="0"/>
              <a:t>2. La competencia de producir situaciones-problemas «a la medida», </a:t>
            </a:r>
            <a:r>
              <a:rPr lang="es-MX" sz="2000" dirty="0" smtClean="0"/>
              <a:t>de trabajar </a:t>
            </a:r>
            <a:r>
              <a:rPr lang="es-MX" sz="2000" dirty="0"/>
              <a:t>con lo que se tiene a mano, sin temer desviar </a:t>
            </a:r>
            <a:r>
              <a:rPr lang="es-MX" sz="2000" dirty="0" smtClean="0"/>
              <a:t>las herramientas </a:t>
            </a:r>
            <a:r>
              <a:rPr lang="es-MX" sz="2000" dirty="0"/>
              <a:t>y objetos concebidos para otros fines. Para trabajar </a:t>
            </a:r>
            <a:r>
              <a:rPr lang="es-MX" sz="2000" dirty="0" smtClean="0"/>
              <a:t>en situaciones-problemas</a:t>
            </a:r>
            <a:r>
              <a:rPr lang="es-MX" sz="2000" dirty="0"/>
              <a:t>, se utilizará por ejemplo, más que </a:t>
            </a:r>
            <a:r>
              <a:rPr lang="es-MX" sz="2000" dirty="0" smtClean="0"/>
              <a:t>software didáctico</a:t>
            </a:r>
            <a:r>
              <a:rPr lang="es-MX" sz="2000" dirty="0"/>
              <a:t>, programas (tratamientos de textos, programas de dibujo </a:t>
            </a:r>
            <a:r>
              <a:rPr lang="es-MX" sz="2000" dirty="0" smtClean="0"/>
              <a:t>o de </a:t>
            </a:r>
            <a:r>
              <a:rPr lang="es-MX" sz="2000" dirty="0"/>
              <a:t>ordenamiento de ficheros, hojas de cálculo y computadores) </a:t>
            </a:r>
            <a:r>
              <a:rPr lang="es-MX" sz="2000" dirty="0" smtClean="0"/>
              <a:t>que son </a:t>
            </a:r>
            <a:r>
              <a:rPr lang="es-MX" sz="2000" dirty="0"/>
              <a:t>de ahora en adelante los auxiliares cotidianos de las </a:t>
            </a:r>
            <a:r>
              <a:rPr lang="es-MX" sz="2000" dirty="0" smtClean="0"/>
              <a:t>tareas intelectuales </a:t>
            </a:r>
            <a:r>
              <a:rPr lang="es-MX" sz="2000" dirty="0"/>
              <a:t>más diversas.</a:t>
            </a:r>
          </a:p>
        </p:txBody>
      </p:sp>
    </p:spTree>
    <p:extLst>
      <p:ext uri="{BB962C8B-B14F-4D97-AF65-F5344CB8AC3E}">
        <p14:creationId xmlns="" xmlns:p14="http://schemas.microsoft.com/office/powerpoint/2010/main" val="1582663121"/>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3200" b="1" dirty="0"/>
              <a:t>NEGOCIAR y CONDUCIR PROYECTOS CON SUS ALUMNOS</a:t>
            </a:r>
          </a:p>
        </p:txBody>
      </p:sp>
      <p:sp>
        <p:nvSpPr>
          <p:cNvPr id="3" name="2 Marcador de contenido"/>
          <p:cNvSpPr>
            <a:spLocks noGrp="1"/>
          </p:cNvSpPr>
          <p:nvPr>
            <p:ph idx="1"/>
          </p:nvPr>
        </p:nvSpPr>
        <p:spPr/>
        <p:txBody>
          <a:bodyPr/>
          <a:lstStyle/>
          <a:p>
            <a:pPr algn="ctr"/>
            <a:endParaRPr lang="es-MX" dirty="0" smtClean="0"/>
          </a:p>
          <a:p>
            <a:pPr algn="ctr"/>
            <a:endParaRPr lang="es-MX" dirty="0"/>
          </a:p>
          <a:p>
            <a:pPr algn="ctr"/>
            <a:r>
              <a:rPr lang="es-MX" dirty="0" smtClean="0"/>
              <a:t>Su </a:t>
            </a:r>
            <a:r>
              <a:rPr lang="es-MX" dirty="0"/>
              <a:t>tarea consiste en </a:t>
            </a:r>
            <a:r>
              <a:rPr lang="es-MX" dirty="0" smtClean="0"/>
              <a:t>proponerlas, pero </a:t>
            </a:r>
            <a:r>
              <a:rPr lang="es-MX" dirty="0"/>
              <a:t>negociándolas lo suficientemente como para que sean significativas </a:t>
            </a:r>
            <a:r>
              <a:rPr lang="es-MX" dirty="0" smtClean="0"/>
              <a:t>y movilizadoras </a:t>
            </a:r>
            <a:r>
              <a:rPr lang="es-MX" dirty="0"/>
              <a:t>para la mayoría de los alumnos.</a:t>
            </a:r>
          </a:p>
        </p:txBody>
      </p:sp>
    </p:spTree>
    <p:extLst>
      <p:ext uri="{BB962C8B-B14F-4D97-AF65-F5344CB8AC3E}">
        <p14:creationId xmlns="" xmlns:p14="http://schemas.microsoft.com/office/powerpoint/2010/main" val="4046793314"/>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CONSECUENCIAS PARA LOS PROGRAMAS</a:t>
            </a:r>
            <a:endParaRPr lang="es-MX" dirty="0"/>
          </a:p>
        </p:txBody>
      </p:sp>
    </p:spTree>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23392" y="836712"/>
            <a:ext cx="10972800" cy="1143000"/>
          </a:xfrm>
        </p:spPr>
        <p:style>
          <a:lnRef idx="3">
            <a:schemeClr val="lt1"/>
          </a:lnRef>
          <a:fillRef idx="1">
            <a:schemeClr val="accent4"/>
          </a:fillRef>
          <a:effectRef idx="1">
            <a:schemeClr val="accent4"/>
          </a:effectRef>
          <a:fontRef idx="minor">
            <a:schemeClr val="lt1"/>
          </a:fontRef>
        </p:style>
        <p:txBody>
          <a:bodyPr/>
          <a:lstStyle/>
          <a:p>
            <a:r>
              <a:rPr lang="es-MX" dirty="0" smtClean="0"/>
              <a:t>¿Qué pretende una escuela?</a:t>
            </a:r>
            <a:endParaRPr lang="es-MX" dirty="0"/>
          </a:p>
        </p:txBody>
      </p:sp>
      <p:sp>
        <p:nvSpPr>
          <p:cNvPr id="3" name="2 Marcador de contenido"/>
          <p:cNvSpPr>
            <a:spLocks noGrp="1"/>
          </p:cNvSpPr>
          <p:nvPr>
            <p:ph idx="1"/>
          </p:nvPr>
        </p:nvSpPr>
        <p:spPr>
          <a:xfrm>
            <a:off x="623392" y="3212976"/>
            <a:ext cx="10972800" cy="2764904"/>
          </a:xfrm>
        </p:spPr>
        <p:style>
          <a:lnRef idx="3">
            <a:schemeClr val="lt1"/>
          </a:lnRef>
          <a:fillRef idx="1">
            <a:schemeClr val="accent4"/>
          </a:fillRef>
          <a:effectRef idx="1">
            <a:schemeClr val="accent4"/>
          </a:effectRef>
          <a:fontRef idx="minor">
            <a:schemeClr val="lt1"/>
          </a:fontRef>
        </p:style>
        <p:txBody>
          <a:bodyPr/>
          <a:lstStyle/>
          <a:p>
            <a:pPr algn="ctr"/>
            <a:r>
              <a:rPr lang="es-MX" dirty="0" smtClean="0"/>
              <a:t>La escuela pretende otorgar conocimientos, hacer trabajar las capacidades descontextualizadas pero </a:t>
            </a:r>
            <a:r>
              <a:rPr lang="es-MX" dirty="0" err="1" smtClean="0"/>
              <a:t>contextualizables</a:t>
            </a:r>
            <a:r>
              <a:rPr lang="es-MX" dirty="0" smtClean="0"/>
              <a:t>, como saber explicar, saber formularse preguntas o saber razonar.</a:t>
            </a:r>
            <a:endParaRPr lang="es-MX" dirty="0"/>
          </a:p>
        </p:txBody>
      </p:sp>
      <p:sp>
        <p:nvSpPr>
          <p:cNvPr id="4" name="3 Flecha abajo"/>
          <p:cNvSpPr/>
          <p:nvPr/>
        </p:nvSpPr>
        <p:spPr>
          <a:xfrm>
            <a:off x="5615947" y="2060848"/>
            <a:ext cx="1248139" cy="1152128"/>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nvPr>
        </p:nvGraphicFramePr>
        <p:xfrm>
          <a:off x="609600" y="404814"/>
          <a:ext cx="10972800" cy="59769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2018655"/>
          </a:xfrm>
        </p:spPr>
        <p:txBody>
          <a:bodyPr>
            <a:normAutofit/>
          </a:bodyPr>
          <a:lstStyle/>
          <a:p>
            <a:r>
              <a:rPr lang="es-MX" dirty="0" smtClean="0"/>
              <a:t>LA IDEA DE BASES DE COMPETENCIAS</a:t>
            </a:r>
            <a:endParaRPr lang="es-MX" dirty="0"/>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0" y="152400"/>
            <a:ext cx="10363200" cy="1066800"/>
          </a:xfrm>
        </p:spPr>
        <p:txBody>
          <a:bodyPr/>
          <a:lstStyle/>
          <a:p>
            <a:r>
              <a:rPr lang="es-ES" dirty="0">
                <a:solidFill>
                  <a:schemeClr val="accent2"/>
                </a:solidFill>
              </a:rPr>
              <a:t>Competencias</a:t>
            </a:r>
            <a:endParaRPr lang="eu-ES" dirty="0">
              <a:solidFill>
                <a:schemeClr val="accent2"/>
              </a:solidFill>
            </a:endParaRPr>
          </a:p>
        </p:txBody>
      </p:sp>
      <p:sp>
        <p:nvSpPr>
          <p:cNvPr id="12291" name="Rectangle 3"/>
          <p:cNvSpPr>
            <a:spLocks noGrp="1" noChangeArrowheads="1"/>
          </p:cNvSpPr>
          <p:nvPr>
            <p:ph type="body" idx="1"/>
          </p:nvPr>
        </p:nvSpPr>
        <p:spPr>
          <a:xfrm>
            <a:off x="914400" y="1143000"/>
            <a:ext cx="10363200" cy="4953000"/>
          </a:xfrm>
        </p:spPr>
        <p:txBody>
          <a:bodyPr/>
          <a:lstStyle/>
          <a:p>
            <a:pPr marL="0" indent="0">
              <a:spcBef>
                <a:spcPct val="0"/>
              </a:spcBef>
              <a:buFontTx/>
              <a:buNone/>
            </a:pPr>
            <a:r>
              <a:rPr lang="fr-FR" sz="2000" b="1" i="1" dirty="0">
                <a:solidFill>
                  <a:schemeClr val="tx1"/>
                </a:solidFill>
                <a:cs typeface="Times New Roman" charset="0"/>
              </a:rPr>
              <a:t>El </a:t>
            </a:r>
            <a:r>
              <a:rPr lang="fr-FR" sz="2000" b="1" i="1" dirty="0" err="1">
                <a:solidFill>
                  <a:schemeClr val="tx1"/>
                </a:solidFill>
                <a:cs typeface="Times New Roman" charset="0"/>
              </a:rPr>
              <a:t>concepto</a:t>
            </a:r>
            <a:r>
              <a:rPr lang="fr-FR" sz="2000" b="1" i="1" dirty="0">
                <a:solidFill>
                  <a:schemeClr val="tx1"/>
                </a:solidFill>
                <a:cs typeface="Times New Roman" charset="0"/>
              </a:rPr>
              <a:t> de </a:t>
            </a:r>
            <a:r>
              <a:rPr lang="fr-FR" sz="2000" b="1" i="1" dirty="0" err="1">
                <a:solidFill>
                  <a:schemeClr val="tx1"/>
                </a:solidFill>
                <a:cs typeface="Times New Roman" charset="0"/>
              </a:rPr>
              <a:t>competencia</a:t>
            </a:r>
            <a:r>
              <a:rPr lang="fr-FR" sz="2000" b="1" i="1" dirty="0">
                <a:solidFill>
                  <a:schemeClr val="tx1"/>
                </a:solidFill>
                <a:cs typeface="Times New Roman" charset="0"/>
              </a:rPr>
              <a:t> se basa </a:t>
            </a:r>
            <a:r>
              <a:rPr lang="fr-FR" sz="2000" b="1" i="1" dirty="0" err="1">
                <a:solidFill>
                  <a:schemeClr val="tx1"/>
                </a:solidFill>
                <a:cs typeface="Times New Roman" charset="0"/>
              </a:rPr>
              <a:t>entonces</a:t>
            </a:r>
            <a:r>
              <a:rPr lang="fr-FR" sz="2000" b="1" i="1" dirty="0">
                <a:solidFill>
                  <a:schemeClr val="tx1"/>
                </a:solidFill>
                <a:cs typeface="Times New Roman" charset="0"/>
              </a:rPr>
              <a:t> en </a:t>
            </a:r>
            <a:r>
              <a:rPr lang="fr-FR" sz="2000" b="1" i="1" dirty="0" err="1">
                <a:solidFill>
                  <a:schemeClr val="tx1"/>
                </a:solidFill>
                <a:cs typeface="Times New Roman" charset="0"/>
              </a:rPr>
              <a:t>tres</a:t>
            </a:r>
            <a:r>
              <a:rPr lang="fr-FR" sz="2000" b="1" i="1" dirty="0">
                <a:solidFill>
                  <a:schemeClr val="tx1"/>
                </a:solidFill>
                <a:cs typeface="Times New Roman" charset="0"/>
              </a:rPr>
              <a:t> </a:t>
            </a:r>
            <a:r>
              <a:rPr lang="fr-FR" sz="2000" b="1" i="1" dirty="0" err="1">
                <a:solidFill>
                  <a:schemeClr val="tx1"/>
                </a:solidFill>
                <a:cs typeface="Times New Roman" charset="0"/>
              </a:rPr>
              <a:t>pilares</a:t>
            </a:r>
            <a:r>
              <a:rPr lang="fr-FR" sz="2000" b="1" i="1" dirty="0">
                <a:solidFill>
                  <a:schemeClr val="tx1"/>
                </a:solidFill>
                <a:cs typeface="Times New Roman" charset="0"/>
              </a:rPr>
              <a:t>: </a:t>
            </a:r>
            <a:r>
              <a:rPr lang="fr-FR" sz="2000" b="1" i="1" dirty="0" err="1">
                <a:solidFill>
                  <a:schemeClr val="tx1"/>
                </a:solidFill>
                <a:cs typeface="Times New Roman" charset="0"/>
              </a:rPr>
              <a:t>una</a:t>
            </a:r>
            <a:r>
              <a:rPr lang="fr-FR" sz="2000" b="1" i="1" dirty="0">
                <a:solidFill>
                  <a:schemeClr val="tx1"/>
                </a:solidFill>
                <a:cs typeface="Times New Roman" charset="0"/>
              </a:rPr>
              <a:t> </a:t>
            </a:r>
            <a:r>
              <a:rPr lang="fr-FR" sz="2000" b="1" i="1" dirty="0" err="1">
                <a:solidFill>
                  <a:schemeClr val="tx1"/>
                </a:solidFill>
                <a:cs typeface="Times New Roman" charset="0"/>
              </a:rPr>
              <a:t>capacidad</a:t>
            </a:r>
            <a:r>
              <a:rPr lang="fr-FR" sz="2000" b="1" i="1" dirty="0">
                <a:solidFill>
                  <a:schemeClr val="tx1"/>
                </a:solidFill>
                <a:cs typeface="Times New Roman" charset="0"/>
              </a:rPr>
              <a:t> de </a:t>
            </a:r>
            <a:r>
              <a:rPr lang="fr-FR" sz="2000" b="1" i="1" dirty="0" err="1">
                <a:solidFill>
                  <a:schemeClr val="tx1"/>
                </a:solidFill>
                <a:cs typeface="Times New Roman" charset="0"/>
              </a:rPr>
              <a:t>movilizar</a:t>
            </a:r>
            <a:r>
              <a:rPr lang="fr-FR" sz="2000" b="1" i="1" dirty="0">
                <a:solidFill>
                  <a:schemeClr val="tx1"/>
                </a:solidFill>
                <a:cs typeface="Times New Roman" charset="0"/>
              </a:rPr>
              <a:t> (1) </a:t>
            </a:r>
            <a:r>
              <a:rPr lang="fr-FR" sz="2000" b="1" i="1" dirty="0" err="1">
                <a:solidFill>
                  <a:schemeClr val="tx1"/>
                </a:solidFill>
                <a:cs typeface="Times New Roman" charset="0"/>
              </a:rPr>
              <a:t>varios</a:t>
            </a:r>
            <a:r>
              <a:rPr lang="fr-FR" sz="2000" b="1" i="1" dirty="0">
                <a:solidFill>
                  <a:schemeClr val="tx1"/>
                </a:solidFill>
                <a:cs typeface="Times New Roman" charset="0"/>
              </a:rPr>
              <a:t> </a:t>
            </a:r>
            <a:r>
              <a:rPr lang="fr-FR" sz="2000" b="1" i="1" dirty="0" err="1">
                <a:solidFill>
                  <a:schemeClr val="tx1"/>
                </a:solidFill>
                <a:cs typeface="Times New Roman" charset="0"/>
              </a:rPr>
              <a:t>recursos</a:t>
            </a:r>
            <a:r>
              <a:rPr lang="fr-FR" sz="2000" b="1" i="1" dirty="0">
                <a:solidFill>
                  <a:schemeClr val="tx1"/>
                </a:solidFill>
                <a:cs typeface="Times New Roman" charset="0"/>
              </a:rPr>
              <a:t> </a:t>
            </a:r>
            <a:r>
              <a:rPr lang="fr-FR" sz="2000" b="1" i="1" dirty="0" err="1">
                <a:solidFill>
                  <a:schemeClr val="tx1"/>
                </a:solidFill>
                <a:cs typeface="Times New Roman" charset="0"/>
              </a:rPr>
              <a:t>cognitivos</a:t>
            </a:r>
            <a:r>
              <a:rPr lang="fr-FR" sz="2000" b="1" i="1" dirty="0">
                <a:solidFill>
                  <a:schemeClr val="tx1"/>
                </a:solidFill>
                <a:cs typeface="Times New Roman" charset="0"/>
              </a:rPr>
              <a:t> (2) para </a:t>
            </a:r>
            <a:r>
              <a:rPr lang="fr-FR" sz="2000" b="1" i="1" dirty="0" err="1">
                <a:solidFill>
                  <a:schemeClr val="tx1"/>
                </a:solidFill>
                <a:cs typeface="Times New Roman" charset="0"/>
              </a:rPr>
              <a:t>hacer</a:t>
            </a:r>
            <a:r>
              <a:rPr lang="fr-FR" sz="2000" b="1" i="1" dirty="0">
                <a:solidFill>
                  <a:schemeClr val="tx1"/>
                </a:solidFill>
                <a:cs typeface="Times New Roman" charset="0"/>
              </a:rPr>
              <a:t> </a:t>
            </a:r>
            <a:r>
              <a:rPr lang="fr-FR" sz="2000" b="1" i="1" dirty="0" err="1">
                <a:solidFill>
                  <a:schemeClr val="tx1"/>
                </a:solidFill>
                <a:cs typeface="Times New Roman" charset="0"/>
              </a:rPr>
              <a:t>frente</a:t>
            </a:r>
            <a:r>
              <a:rPr lang="fr-FR" sz="2000" b="1" i="1" dirty="0">
                <a:solidFill>
                  <a:schemeClr val="tx1"/>
                </a:solidFill>
                <a:cs typeface="Times New Roman" charset="0"/>
              </a:rPr>
              <a:t> a un </a:t>
            </a:r>
            <a:r>
              <a:rPr lang="fr-FR" sz="2000" b="1" i="1" dirty="0" err="1">
                <a:solidFill>
                  <a:schemeClr val="tx1"/>
                </a:solidFill>
                <a:cs typeface="Times New Roman" charset="0"/>
              </a:rPr>
              <a:t>tipo</a:t>
            </a:r>
            <a:r>
              <a:rPr lang="fr-FR" sz="2000" b="1" i="1" dirty="0">
                <a:solidFill>
                  <a:schemeClr val="tx1"/>
                </a:solidFill>
                <a:cs typeface="Times New Roman" charset="0"/>
              </a:rPr>
              <a:t> de </a:t>
            </a:r>
            <a:r>
              <a:rPr lang="fr-FR" sz="2000" b="1" i="1" dirty="0" err="1">
                <a:solidFill>
                  <a:schemeClr val="tx1"/>
                </a:solidFill>
                <a:cs typeface="Times New Roman" charset="0"/>
              </a:rPr>
              <a:t>situaciones</a:t>
            </a:r>
            <a:r>
              <a:rPr lang="fr-FR" sz="2000" b="1" i="1" dirty="0">
                <a:solidFill>
                  <a:schemeClr val="tx1"/>
                </a:solidFill>
                <a:cs typeface="Times New Roman" charset="0"/>
              </a:rPr>
              <a:t> </a:t>
            </a:r>
            <a:r>
              <a:rPr lang="fr-FR" sz="2000" b="1" i="1" dirty="0" smtClean="0">
                <a:solidFill>
                  <a:schemeClr val="tx1"/>
                </a:solidFill>
                <a:cs typeface="Times New Roman" charset="0"/>
              </a:rPr>
              <a:t>(3). </a:t>
            </a:r>
            <a:endParaRPr lang="fr-FR" sz="2000" b="1" i="1" dirty="0">
              <a:solidFill>
                <a:schemeClr val="tx1"/>
              </a:solidFill>
              <a:cs typeface="Times New Roman" charset="0"/>
            </a:endParaRPr>
          </a:p>
          <a:p>
            <a:pPr marL="0" indent="0">
              <a:spcBef>
                <a:spcPct val="0"/>
              </a:spcBef>
              <a:buFontTx/>
              <a:buNone/>
            </a:pPr>
            <a:endParaRPr lang="fr-FR" sz="2000" b="1" i="1" dirty="0">
              <a:solidFill>
                <a:schemeClr val="tx1"/>
              </a:solidFill>
              <a:cs typeface="Times New Roman" charset="0"/>
            </a:endParaRPr>
          </a:p>
          <a:p>
            <a:pPr marL="0" indent="0">
              <a:spcBef>
                <a:spcPct val="0"/>
              </a:spcBef>
              <a:buFontTx/>
              <a:buNone/>
            </a:pPr>
            <a:r>
              <a:rPr lang="fr-FR" sz="2000" dirty="0" err="1">
                <a:solidFill>
                  <a:schemeClr val="tx1"/>
                </a:solidFill>
                <a:cs typeface="Times New Roman" charset="0"/>
              </a:rPr>
              <a:t>Además</a:t>
            </a:r>
            <a:r>
              <a:rPr lang="fr-FR" sz="2000" dirty="0">
                <a:solidFill>
                  <a:schemeClr val="tx1"/>
                </a:solidFill>
                <a:cs typeface="Times New Roman" charset="0"/>
              </a:rPr>
              <a:t>:</a:t>
            </a:r>
          </a:p>
          <a:p>
            <a:pPr marL="0" indent="0" algn="just">
              <a:spcBef>
                <a:spcPct val="50000"/>
              </a:spcBef>
            </a:pPr>
            <a:r>
              <a:rPr lang="eu-ES" sz="2000" dirty="0">
                <a:solidFill>
                  <a:schemeClr val="tx1"/>
                </a:solidFill>
              </a:rPr>
              <a:t>Una </a:t>
            </a:r>
            <a:r>
              <a:rPr lang="eu-ES" sz="2000" dirty="0" err="1">
                <a:solidFill>
                  <a:schemeClr val="tx1"/>
                </a:solidFill>
              </a:rPr>
              <a:t>competencia</a:t>
            </a:r>
            <a:r>
              <a:rPr lang="eu-ES" sz="2000" dirty="0">
                <a:solidFill>
                  <a:schemeClr val="tx1"/>
                </a:solidFill>
              </a:rPr>
              <a:t> </a:t>
            </a:r>
            <a:r>
              <a:rPr lang="eu-ES" sz="2000" dirty="0" err="1">
                <a:solidFill>
                  <a:schemeClr val="tx1"/>
                </a:solidFill>
              </a:rPr>
              <a:t>consiste</a:t>
            </a:r>
            <a:r>
              <a:rPr lang="eu-ES" sz="2000" dirty="0">
                <a:solidFill>
                  <a:schemeClr val="tx1"/>
                </a:solidFill>
              </a:rPr>
              <a:t> </a:t>
            </a:r>
            <a:r>
              <a:rPr lang="eu-ES" sz="2000" dirty="0" err="1">
                <a:solidFill>
                  <a:schemeClr val="tx1"/>
                </a:solidFill>
              </a:rPr>
              <a:t>en</a:t>
            </a:r>
            <a:r>
              <a:rPr lang="eu-ES" sz="2000" dirty="0">
                <a:solidFill>
                  <a:schemeClr val="tx1"/>
                </a:solidFill>
              </a:rPr>
              <a:t> “</a:t>
            </a:r>
            <a:r>
              <a:rPr lang="eu-ES" sz="2000" dirty="0" err="1">
                <a:solidFill>
                  <a:schemeClr val="tx1"/>
                </a:solidFill>
              </a:rPr>
              <a:t>saber</a:t>
            </a:r>
            <a:r>
              <a:rPr lang="eu-ES" sz="2000" dirty="0">
                <a:solidFill>
                  <a:schemeClr val="tx1"/>
                </a:solidFill>
              </a:rPr>
              <a:t> </a:t>
            </a:r>
            <a:r>
              <a:rPr lang="eu-ES" sz="2000" dirty="0" err="1">
                <a:solidFill>
                  <a:schemeClr val="tx1"/>
                </a:solidFill>
              </a:rPr>
              <a:t>hacer</a:t>
            </a:r>
            <a:r>
              <a:rPr lang="eu-ES" sz="2000" dirty="0">
                <a:solidFill>
                  <a:schemeClr val="tx1"/>
                </a:solidFill>
              </a:rPr>
              <a:t>”, </a:t>
            </a:r>
            <a:r>
              <a:rPr lang="eu-ES" sz="2000" dirty="0" err="1">
                <a:solidFill>
                  <a:schemeClr val="tx1"/>
                </a:solidFill>
              </a:rPr>
              <a:t>es</a:t>
            </a:r>
            <a:r>
              <a:rPr lang="eu-ES" sz="2000" dirty="0">
                <a:solidFill>
                  <a:schemeClr val="tx1"/>
                </a:solidFill>
              </a:rPr>
              <a:t> </a:t>
            </a:r>
            <a:r>
              <a:rPr lang="eu-ES" sz="2000" dirty="0" err="1">
                <a:solidFill>
                  <a:schemeClr val="tx1"/>
                </a:solidFill>
              </a:rPr>
              <a:t>decir</a:t>
            </a:r>
            <a:r>
              <a:rPr lang="eu-ES" sz="2000" dirty="0">
                <a:solidFill>
                  <a:schemeClr val="tx1"/>
                </a:solidFill>
              </a:rPr>
              <a:t> </a:t>
            </a:r>
            <a:r>
              <a:rPr lang="eu-ES" sz="2000" dirty="0" err="1">
                <a:solidFill>
                  <a:schemeClr val="tx1"/>
                </a:solidFill>
              </a:rPr>
              <a:t>tiene</a:t>
            </a:r>
            <a:r>
              <a:rPr lang="eu-ES" sz="2000" dirty="0">
                <a:solidFill>
                  <a:schemeClr val="tx1"/>
                </a:solidFill>
              </a:rPr>
              <a:t> </a:t>
            </a:r>
            <a:r>
              <a:rPr lang="eu-ES" sz="2000" dirty="0" err="1">
                <a:solidFill>
                  <a:schemeClr val="tx1"/>
                </a:solidFill>
              </a:rPr>
              <a:t>en</a:t>
            </a:r>
            <a:r>
              <a:rPr lang="eu-ES" sz="2000" dirty="0">
                <a:solidFill>
                  <a:schemeClr val="tx1"/>
                </a:solidFill>
              </a:rPr>
              <a:t> </a:t>
            </a:r>
            <a:r>
              <a:rPr lang="eu-ES" sz="2000" dirty="0" err="1">
                <a:solidFill>
                  <a:schemeClr val="tx1"/>
                </a:solidFill>
              </a:rPr>
              <a:t>cuenta</a:t>
            </a:r>
            <a:r>
              <a:rPr lang="eu-ES" sz="2000" dirty="0">
                <a:solidFill>
                  <a:schemeClr val="tx1"/>
                </a:solidFill>
              </a:rPr>
              <a:t> </a:t>
            </a:r>
            <a:r>
              <a:rPr lang="eu-ES" sz="2000" dirty="0" err="1">
                <a:solidFill>
                  <a:schemeClr val="tx1"/>
                </a:solidFill>
              </a:rPr>
              <a:t>el</a:t>
            </a:r>
            <a:r>
              <a:rPr lang="eu-ES" sz="2000" dirty="0">
                <a:solidFill>
                  <a:schemeClr val="tx1"/>
                </a:solidFill>
              </a:rPr>
              <a:t> </a:t>
            </a:r>
            <a:r>
              <a:rPr lang="es-ES" sz="2000" dirty="0">
                <a:solidFill>
                  <a:schemeClr val="tx1"/>
                </a:solidFill>
              </a:rPr>
              <a:t>saber</a:t>
            </a:r>
            <a:r>
              <a:rPr lang="eu-ES" sz="2000" dirty="0">
                <a:solidFill>
                  <a:schemeClr val="tx1"/>
                </a:solidFill>
              </a:rPr>
              <a:t> </a:t>
            </a:r>
            <a:r>
              <a:rPr lang="eu-ES" sz="2000" dirty="0" err="1">
                <a:solidFill>
                  <a:schemeClr val="tx1"/>
                </a:solidFill>
              </a:rPr>
              <a:t>pero</a:t>
            </a:r>
            <a:r>
              <a:rPr lang="eu-ES" sz="2000" dirty="0">
                <a:solidFill>
                  <a:schemeClr val="tx1"/>
                </a:solidFill>
              </a:rPr>
              <a:t> APLICADO.</a:t>
            </a:r>
          </a:p>
          <a:p>
            <a:pPr marL="0" indent="0" algn="just">
              <a:spcBef>
                <a:spcPct val="50000"/>
              </a:spcBef>
            </a:pPr>
            <a:r>
              <a:rPr lang="eu-ES" sz="2000" dirty="0">
                <a:solidFill>
                  <a:schemeClr val="tx1"/>
                </a:solidFill>
              </a:rPr>
              <a:t> Este “</a:t>
            </a:r>
            <a:r>
              <a:rPr lang="eu-ES" sz="2000" dirty="0" err="1">
                <a:solidFill>
                  <a:schemeClr val="tx1"/>
                </a:solidFill>
              </a:rPr>
              <a:t>saber</a:t>
            </a:r>
            <a:r>
              <a:rPr lang="eu-ES" sz="2000" dirty="0">
                <a:solidFill>
                  <a:schemeClr val="tx1"/>
                </a:solidFill>
              </a:rPr>
              <a:t> </a:t>
            </a:r>
            <a:r>
              <a:rPr lang="eu-ES" sz="2000" dirty="0" err="1">
                <a:solidFill>
                  <a:schemeClr val="tx1"/>
                </a:solidFill>
              </a:rPr>
              <a:t>hacer</a:t>
            </a:r>
            <a:r>
              <a:rPr lang="eu-ES" sz="2000" dirty="0">
                <a:solidFill>
                  <a:schemeClr val="tx1"/>
                </a:solidFill>
              </a:rPr>
              <a:t>” </a:t>
            </a:r>
            <a:r>
              <a:rPr lang="eu-ES" sz="2000" dirty="0" err="1">
                <a:solidFill>
                  <a:schemeClr val="tx1"/>
                </a:solidFill>
              </a:rPr>
              <a:t>se</a:t>
            </a:r>
            <a:r>
              <a:rPr lang="eu-ES" sz="2000" dirty="0">
                <a:solidFill>
                  <a:schemeClr val="tx1"/>
                </a:solidFill>
              </a:rPr>
              <a:t> </a:t>
            </a:r>
            <a:r>
              <a:rPr lang="eu-ES" sz="2000" dirty="0" err="1">
                <a:solidFill>
                  <a:schemeClr val="tx1"/>
                </a:solidFill>
              </a:rPr>
              <a:t>tiene</a:t>
            </a:r>
            <a:r>
              <a:rPr lang="eu-ES" sz="2000" dirty="0">
                <a:solidFill>
                  <a:schemeClr val="tx1"/>
                </a:solidFill>
              </a:rPr>
              <a:t> </a:t>
            </a:r>
            <a:r>
              <a:rPr lang="eu-ES" sz="2000" dirty="0" err="1">
                <a:solidFill>
                  <a:schemeClr val="tx1"/>
                </a:solidFill>
              </a:rPr>
              <a:t>que</a:t>
            </a:r>
            <a:r>
              <a:rPr lang="eu-ES" sz="2000" dirty="0">
                <a:solidFill>
                  <a:schemeClr val="tx1"/>
                </a:solidFill>
              </a:rPr>
              <a:t> </a:t>
            </a:r>
            <a:r>
              <a:rPr lang="eu-ES" sz="2000" dirty="0" err="1">
                <a:solidFill>
                  <a:schemeClr val="tx1"/>
                </a:solidFill>
              </a:rPr>
              <a:t>adaptar</a:t>
            </a:r>
            <a:r>
              <a:rPr lang="eu-ES" sz="2000" dirty="0">
                <a:solidFill>
                  <a:schemeClr val="tx1"/>
                </a:solidFill>
              </a:rPr>
              <a:t> </a:t>
            </a:r>
            <a:r>
              <a:rPr lang="eu-ES" sz="2000" dirty="0" err="1">
                <a:solidFill>
                  <a:schemeClr val="tx1"/>
                </a:solidFill>
              </a:rPr>
              <a:t>a</a:t>
            </a:r>
            <a:r>
              <a:rPr lang="eu-ES" sz="2000" dirty="0">
                <a:solidFill>
                  <a:schemeClr val="tx1"/>
                </a:solidFill>
              </a:rPr>
              <a:t> </a:t>
            </a:r>
            <a:r>
              <a:rPr lang="eu-ES" sz="2000" dirty="0" err="1">
                <a:solidFill>
                  <a:schemeClr val="tx1"/>
                </a:solidFill>
              </a:rPr>
              <a:t>diversos</a:t>
            </a:r>
            <a:r>
              <a:rPr lang="eu-ES" sz="2000" dirty="0">
                <a:solidFill>
                  <a:schemeClr val="tx1"/>
                </a:solidFill>
              </a:rPr>
              <a:t> </a:t>
            </a:r>
            <a:r>
              <a:rPr lang="es-ES" sz="2000" dirty="0">
                <a:solidFill>
                  <a:schemeClr val="tx1"/>
                </a:solidFill>
              </a:rPr>
              <a:t>CONTEXTOS</a:t>
            </a:r>
            <a:r>
              <a:rPr lang="eu-ES" sz="2000" dirty="0">
                <a:solidFill>
                  <a:schemeClr val="tx1"/>
                </a:solidFill>
              </a:rPr>
              <a:t> y </a:t>
            </a:r>
            <a:r>
              <a:rPr lang="eu-ES" sz="2000" dirty="0" err="1">
                <a:solidFill>
                  <a:schemeClr val="tx1"/>
                </a:solidFill>
              </a:rPr>
              <a:t>se</a:t>
            </a:r>
            <a:r>
              <a:rPr lang="eu-ES" sz="2000" dirty="0">
                <a:solidFill>
                  <a:schemeClr val="tx1"/>
                </a:solidFill>
              </a:rPr>
              <a:t> </a:t>
            </a:r>
            <a:r>
              <a:rPr lang="eu-ES" sz="2000" dirty="0" err="1">
                <a:solidFill>
                  <a:schemeClr val="tx1"/>
                </a:solidFill>
              </a:rPr>
              <a:t>puede</a:t>
            </a:r>
            <a:r>
              <a:rPr lang="eu-ES" sz="2000" dirty="0">
                <a:solidFill>
                  <a:schemeClr val="tx1"/>
                </a:solidFill>
              </a:rPr>
              <a:t> </a:t>
            </a:r>
            <a:r>
              <a:rPr lang="eu-ES" sz="2000" dirty="0" err="1">
                <a:solidFill>
                  <a:schemeClr val="tx1"/>
                </a:solidFill>
              </a:rPr>
              <a:t>uti</a:t>
            </a:r>
            <a:r>
              <a:rPr lang="es-ES" sz="2000" dirty="0" err="1">
                <a:solidFill>
                  <a:schemeClr val="tx1"/>
                </a:solidFill>
              </a:rPr>
              <a:t>li</a:t>
            </a:r>
            <a:r>
              <a:rPr lang="eu-ES" sz="2000" dirty="0" err="1">
                <a:solidFill>
                  <a:schemeClr val="tx1"/>
                </a:solidFill>
              </a:rPr>
              <a:t>zar</a:t>
            </a:r>
            <a:r>
              <a:rPr lang="eu-ES" sz="2000" dirty="0">
                <a:solidFill>
                  <a:schemeClr val="tx1"/>
                </a:solidFill>
              </a:rPr>
              <a:t> </a:t>
            </a:r>
            <a:r>
              <a:rPr lang="eu-ES" sz="2000" dirty="0" err="1">
                <a:solidFill>
                  <a:schemeClr val="tx1"/>
                </a:solidFill>
              </a:rPr>
              <a:t>en</a:t>
            </a:r>
            <a:r>
              <a:rPr lang="eu-ES" sz="2000" dirty="0">
                <a:solidFill>
                  <a:schemeClr val="tx1"/>
                </a:solidFill>
              </a:rPr>
              <a:t> </a:t>
            </a:r>
            <a:r>
              <a:rPr lang="eu-ES" sz="2000" dirty="0" err="1">
                <a:solidFill>
                  <a:schemeClr val="tx1"/>
                </a:solidFill>
              </a:rPr>
              <a:t>diferentes</a:t>
            </a:r>
            <a:r>
              <a:rPr lang="eu-ES" sz="2000" dirty="0">
                <a:solidFill>
                  <a:schemeClr val="tx1"/>
                </a:solidFill>
              </a:rPr>
              <a:t> </a:t>
            </a:r>
            <a:r>
              <a:rPr lang="eu-ES" sz="2000" dirty="0" err="1">
                <a:solidFill>
                  <a:schemeClr val="tx1"/>
                </a:solidFill>
              </a:rPr>
              <a:t>situaciones</a:t>
            </a:r>
            <a:r>
              <a:rPr lang="eu-ES" sz="2000" dirty="0">
                <a:solidFill>
                  <a:schemeClr val="tx1"/>
                </a:solidFill>
              </a:rPr>
              <a:t> </a:t>
            </a:r>
            <a:r>
              <a:rPr lang="eu-ES" sz="2000" dirty="0" err="1">
                <a:solidFill>
                  <a:schemeClr val="tx1"/>
                </a:solidFill>
              </a:rPr>
              <a:t>prácticas</a:t>
            </a:r>
            <a:r>
              <a:rPr lang="eu-ES" sz="2000" dirty="0">
                <a:solidFill>
                  <a:schemeClr val="tx1"/>
                </a:solidFill>
              </a:rPr>
              <a:t>.</a:t>
            </a:r>
          </a:p>
          <a:p>
            <a:pPr marL="0" indent="0" algn="just">
              <a:spcBef>
                <a:spcPct val="50000"/>
              </a:spcBef>
            </a:pPr>
            <a:r>
              <a:rPr lang="eu-ES" sz="2000" dirty="0">
                <a:solidFill>
                  <a:schemeClr val="tx1"/>
                </a:solidFill>
              </a:rPr>
              <a:t> La </a:t>
            </a:r>
            <a:r>
              <a:rPr lang="es-ES" sz="2000" dirty="0">
                <a:solidFill>
                  <a:schemeClr val="tx1"/>
                </a:solidFill>
              </a:rPr>
              <a:t>competencia</a:t>
            </a:r>
            <a:r>
              <a:rPr lang="eu-ES" sz="2000" dirty="0">
                <a:solidFill>
                  <a:schemeClr val="tx1"/>
                </a:solidFill>
              </a:rPr>
              <a:t> </a:t>
            </a:r>
            <a:r>
              <a:rPr lang="eu-ES" sz="2000" dirty="0" err="1">
                <a:solidFill>
                  <a:schemeClr val="tx1"/>
                </a:solidFill>
              </a:rPr>
              <a:t>tiene</a:t>
            </a:r>
            <a:r>
              <a:rPr lang="eu-ES" sz="2000" dirty="0">
                <a:solidFill>
                  <a:schemeClr val="tx1"/>
                </a:solidFill>
              </a:rPr>
              <a:t> </a:t>
            </a:r>
            <a:r>
              <a:rPr lang="eu-ES" sz="2000" dirty="0" err="1">
                <a:solidFill>
                  <a:schemeClr val="tx1"/>
                </a:solidFill>
              </a:rPr>
              <a:t>un</a:t>
            </a:r>
            <a:r>
              <a:rPr lang="eu-ES" sz="2000" dirty="0">
                <a:solidFill>
                  <a:schemeClr val="tx1"/>
                </a:solidFill>
              </a:rPr>
              <a:t> </a:t>
            </a:r>
            <a:r>
              <a:rPr lang="eu-ES" sz="2000" dirty="0" err="1">
                <a:solidFill>
                  <a:schemeClr val="tx1"/>
                </a:solidFill>
              </a:rPr>
              <a:t>carácter</a:t>
            </a:r>
            <a:r>
              <a:rPr lang="eu-ES" sz="2000" dirty="0">
                <a:solidFill>
                  <a:schemeClr val="tx1"/>
                </a:solidFill>
              </a:rPr>
              <a:t> INTEGRADO y su </a:t>
            </a:r>
            <a:r>
              <a:rPr lang="eu-ES" sz="2000" dirty="0" err="1">
                <a:solidFill>
                  <a:schemeClr val="tx1"/>
                </a:solidFill>
              </a:rPr>
              <a:t>puesta</a:t>
            </a:r>
            <a:r>
              <a:rPr lang="eu-ES" sz="2000" dirty="0">
                <a:solidFill>
                  <a:schemeClr val="tx1"/>
                </a:solidFill>
              </a:rPr>
              <a:t> </a:t>
            </a:r>
            <a:r>
              <a:rPr lang="eu-ES" sz="2000" dirty="0" err="1">
                <a:solidFill>
                  <a:schemeClr val="tx1"/>
                </a:solidFill>
              </a:rPr>
              <a:t>en</a:t>
            </a:r>
            <a:r>
              <a:rPr lang="eu-ES" sz="2000" dirty="0">
                <a:solidFill>
                  <a:schemeClr val="tx1"/>
                </a:solidFill>
              </a:rPr>
              <a:t> </a:t>
            </a:r>
            <a:r>
              <a:rPr lang="eu-ES" sz="2000" dirty="0" err="1">
                <a:solidFill>
                  <a:schemeClr val="tx1"/>
                </a:solidFill>
              </a:rPr>
              <a:t>práctica</a:t>
            </a:r>
            <a:r>
              <a:rPr lang="eu-ES" sz="2000" dirty="0">
                <a:solidFill>
                  <a:schemeClr val="tx1"/>
                </a:solidFill>
              </a:rPr>
              <a:t> </a:t>
            </a:r>
            <a:r>
              <a:rPr lang="eu-ES" sz="2000" dirty="0" err="1">
                <a:solidFill>
                  <a:schemeClr val="tx1"/>
                </a:solidFill>
              </a:rPr>
              <a:t>moviliza</a:t>
            </a:r>
            <a:r>
              <a:rPr lang="eu-ES" sz="2000" dirty="0">
                <a:solidFill>
                  <a:schemeClr val="tx1"/>
                </a:solidFill>
              </a:rPr>
              <a:t> </a:t>
            </a:r>
            <a:r>
              <a:rPr lang="eu-ES" sz="2000" dirty="0" err="1">
                <a:solidFill>
                  <a:schemeClr val="tx1"/>
                </a:solidFill>
              </a:rPr>
              <a:t>conocimientos</a:t>
            </a:r>
            <a:r>
              <a:rPr lang="eu-ES" sz="2000" dirty="0">
                <a:solidFill>
                  <a:schemeClr val="tx1"/>
                </a:solidFill>
              </a:rPr>
              <a:t>, </a:t>
            </a:r>
            <a:r>
              <a:rPr lang="eu-ES" sz="2000" dirty="0" err="1">
                <a:solidFill>
                  <a:schemeClr val="tx1"/>
                </a:solidFill>
              </a:rPr>
              <a:t>proced</a:t>
            </a:r>
            <a:r>
              <a:rPr lang="es-ES" sz="2000" dirty="0">
                <a:solidFill>
                  <a:schemeClr val="tx1"/>
                </a:solidFill>
              </a:rPr>
              <a:t>i</a:t>
            </a:r>
            <a:r>
              <a:rPr lang="eu-ES" sz="2000" dirty="0" err="1">
                <a:solidFill>
                  <a:schemeClr val="tx1"/>
                </a:solidFill>
              </a:rPr>
              <a:t>mientos</a:t>
            </a:r>
            <a:r>
              <a:rPr lang="eu-ES" sz="2000" dirty="0">
                <a:solidFill>
                  <a:schemeClr val="tx1"/>
                </a:solidFill>
              </a:rPr>
              <a:t> y </a:t>
            </a:r>
            <a:r>
              <a:rPr lang="eu-ES" sz="2000" dirty="0" err="1">
                <a:solidFill>
                  <a:schemeClr val="tx1"/>
                </a:solidFill>
              </a:rPr>
              <a:t>actitudes</a:t>
            </a:r>
            <a:r>
              <a:rPr lang="eu-ES" sz="2000" dirty="0">
                <a:solidFill>
                  <a:schemeClr val="tx1"/>
                </a:solidFill>
              </a:rPr>
              <a:t>.</a:t>
            </a:r>
          </a:p>
          <a:p>
            <a:pPr marL="0" indent="0">
              <a:spcBef>
                <a:spcPct val="0"/>
              </a:spcBef>
              <a:buFontTx/>
              <a:buNone/>
            </a:pPr>
            <a:endParaRPr lang="es-ES" sz="2000" b="1" dirty="0"/>
          </a:p>
          <a:p>
            <a:pPr marL="0" indent="0"/>
            <a:endParaRPr lang="eu-ES" sz="2000" dirty="0"/>
          </a:p>
        </p:txBody>
      </p:sp>
      <p:grpSp>
        <p:nvGrpSpPr>
          <p:cNvPr id="2" name="Group 5"/>
          <p:cNvGrpSpPr>
            <a:grpSpLocks/>
          </p:cNvGrpSpPr>
          <p:nvPr/>
        </p:nvGrpSpPr>
        <p:grpSpPr bwMode="auto">
          <a:xfrm>
            <a:off x="1400629" y="4767943"/>
            <a:ext cx="9306984" cy="1320800"/>
            <a:chOff x="688" y="2543"/>
            <a:chExt cx="4397" cy="832"/>
          </a:xfrm>
        </p:grpSpPr>
        <p:sp>
          <p:nvSpPr>
            <p:cNvPr id="7" name="6 CuadroTexto"/>
            <p:cNvSpPr txBox="1"/>
            <p:nvPr/>
          </p:nvSpPr>
          <p:spPr>
            <a:xfrm>
              <a:off x="2285" y="2543"/>
              <a:ext cx="1355" cy="252"/>
            </a:xfrm>
            <a:prstGeom prst="rect">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a:spAutoFit/>
            </a:bodyPr>
            <a:lstStyle/>
            <a:p>
              <a:pPr algn="ctr" eaLnBrk="1" hangingPunct="1"/>
              <a:r>
                <a:rPr lang="es-ES" sz="2000">
                  <a:solidFill>
                    <a:srgbClr val="000000"/>
                  </a:solidFill>
                  <a:latin typeface="Tahoma" pitchFamily="34" charset="0"/>
                </a:rPr>
                <a:t>CONOCIMIENTO</a:t>
              </a:r>
            </a:p>
          </p:txBody>
        </p:sp>
        <p:sp>
          <p:nvSpPr>
            <p:cNvPr id="9" name="8 CuadroTexto"/>
            <p:cNvSpPr txBox="1"/>
            <p:nvPr/>
          </p:nvSpPr>
          <p:spPr>
            <a:xfrm>
              <a:off x="2340" y="3123"/>
              <a:ext cx="1291" cy="252"/>
            </a:xfrm>
            <a:prstGeom prst="rect">
              <a:avLst/>
            </a:prstGeom>
            <a:solidFill>
              <a:srgbClr val="FFFF66"/>
            </a:solidFill>
          </p:spPr>
          <p:style>
            <a:lnRef idx="2">
              <a:schemeClr val="dk1"/>
            </a:lnRef>
            <a:fillRef idx="1">
              <a:schemeClr val="lt1"/>
            </a:fillRef>
            <a:effectRef idx="0">
              <a:schemeClr val="dk1"/>
            </a:effectRef>
            <a:fontRef idx="minor">
              <a:schemeClr val="dk1"/>
            </a:fontRef>
          </p:style>
          <p:txBody>
            <a:bodyPr>
              <a:spAutoFit/>
            </a:bodyPr>
            <a:lstStyle/>
            <a:p>
              <a:pPr algn="ctr" eaLnBrk="1" hangingPunct="1"/>
              <a:r>
                <a:rPr lang="es-ES" sz="2000" b="1">
                  <a:solidFill>
                    <a:srgbClr val="000000"/>
                  </a:solidFill>
                  <a:latin typeface="Times New Roman" charset="0"/>
                </a:rPr>
                <a:t>APLICADO</a:t>
              </a:r>
            </a:p>
          </p:txBody>
        </p:sp>
        <p:sp>
          <p:nvSpPr>
            <p:cNvPr id="8" name="7 CuadroTexto"/>
            <p:cNvSpPr txBox="1"/>
            <p:nvPr/>
          </p:nvSpPr>
          <p:spPr>
            <a:xfrm>
              <a:off x="3894" y="2584"/>
              <a:ext cx="1191" cy="252"/>
            </a:xfrm>
            <a:prstGeom prst="rect">
              <a:avLst/>
            </a:prstGeom>
            <a:solidFill>
              <a:schemeClr val="accent2"/>
            </a:solidFill>
          </p:spPr>
          <p:style>
            <a:lnRef idx="2">
              <a:schemeClr val="dk1"/>
            </a:lnRef>
            <a:fillRef idx="1">
              <a:schemeClr val="lt1"/>
            </a:fillRef>
            <a:effectRef idx="0">
              <a:schemeClr val="dk1"/>
            </a:effectRef>
            <a:fontRef idx="minor">
              <a:schemeClr val="dk1"/>
            </a:fontRef>
          </p:style>
          <p:txBody>
            <a:bodyPr>
              <a:spAutoFit/>
            </a:bodyPr>
            <a:lstStyle/>
            <a:p>
              <a:pPr algn="ctr" eaLnBrk="1" hangingPunct="1"/>
              <a:r>
                <a:rPr lang="es-ES" sz="2000" b="1">
                  <a:solidFill>
                    <a:srgbClr val="000000"/>
                  </a:solidFill>
                  <a:latin typeface="Times New Roman" charset="0"/>
                </a:rPr>
                <a:t>INTEGRADO</a:t>
              </a:r>
            </a:p>
          </p:txBody>
        </p:sp>
        <p:sp>
          <p:nvSpPr>
            <p:cNvPr id="6" name="5 CuadroTexto"/>
            <p:cNvSpPr txBox="1"/>
            <p:nvPr/>
          </p:nvSpPr>
          <p:spPr>
            <a:xfrm>
              <a:off x="688" y="2619"/>
              <a:ext cx="1344" cy="252"/>
            </a:xfrm>
            <a:prstGeom prst="rect">
              <a:avLst/>
            </a:prstGeom>
            <a:solidFill>
              <a:srgbClr val="FFC000"/>
            </a:solidFill>
          </p:spPr>
          <p:style>
            <a:lnRef idx="2">
              <a:schemeClr val="dk1"/>
            </a:lnRef>
            <a:fillRef idx="1">
              <a:schemeClr val="lt1"/>
            </a:fillRef>
            <a:effectRef idx="0">
              <a:schemeClr val="dk1"/>
            </a:effectRef>
            <a:fontRef idx="minor">
              <a:schemeClr val="dk1"/>
            </a:fontRef>
          </p:style>
          <p:txBody>
            <a:bodyPr>
              <a:spAutoFit/>
            </a:bodyPr>
            <a:lstStyle/>
            <a:p>
              <a:pPr algn="ctr" eaLnBrk="1" hangingPunct="1"/>
              <a:r>
                <a:rPr lang="es-ES" sz="2000" b="1" dirty="0">
                  <a:solidFill>
                    <a:srgbClr val="000000"/>
                  </a:solidFill>
                  <a:latin typeface="Times New Roman" charset="0"/>
                </a:rPr>
                <a:t>CONTEXTO</a:t>
              </a:r>
            </a:p>
          </p:txBody>
        </p:sp>
        <p:cxnSp>
          <p:nvCxnSpPr>
            <p:cNvPr id="12298" name="12 Conector recto"/>
            <p:cNvCxnSpPr>
              <a:cxnSpLocks noChangeShapeType="1"/>
            </p:cNvCxnSpPr>
            <p:nvPr/>
          </p:nvCxnSpPr>
          <p:spPr bwMode="auto">
            <a:xfrm>
              <a:off x="2937" y="2828"/>
              <a:ext cx="0" cy="270"/>
            </a:xfrm>
            <a:prstGeom prst="line">
              <a:avLst/>
            </a:prstGeom>
            <a:noFill/>
            <a:ln w="28575" algn="ctr">
              <a:solidFill>
                <a:srgbClr val="000000"/>
              </a:solidFill>
              <a:round/>
              <a:headEnd/>
              <a:tailEnd/>
            </a:ln>
          </p:spPr>
        </p:cxnSp>
        <p:cxnSp>
          <p:nvCxnSpPr>
            <p:cNvPr id="12299" name="15 Conector recto"/>
            <p:cNvCxnSpPr>
              <a:cxnSpLocks noChangeShapeType="1"/>
            </p:cNvCxnSpPr>
            <p:nvPr/>
          </p:nvCxnSpPr>
          <p:spPr bwMode="auto">
            <a:xfrm flipH="1">
              <a:off x="2051" y="2674"/>
              <a:ext cx="217" cy="9"/>
            </a:xfrm>
            <a:prstGeom prst="line">
              <a:avLst/>
            </a:prstGeom>
            <a:noFill/>
            <a:ln w="28575" algn="ctr">
              <a:solidFill>
                <a:srgbClr val="000000"/>
              </a:solidFill>
              <a:round/>
              <a:headEnd/>
              <a:tailEnd/>
            </a:ln>
          </p:spPr>
        </p:cxnSp>
        <p:cxnSp>
          <p:nvCxnSpPr>
            <p:cNvPr id="12300" name="18 Conector recto"/>
            <p:cNvCxnSpPr>
              <a:cxnSpLocks noChangeShapeType="1"/>
            </p:cNvCxnSpPr>
            <p:nvPr/>
          </p:nvCxnSpPr>
          <p:spPr bwMode="auto">
            <a:xfrm>
              <a:off x="3683" y="2687"/>
              <a:ext cx="201" cy="14"/>
            </a:xfrm>
            <a:prstGeom prst="line">
              <a:avLst/>
            </a:prstGeom>
            <a:noFill/>
            <a:ln w="28575" algn="ctr">
              <a:solidFill>
                <a:srgbClr val="000000"/>
              </a:solidFill>
              <a:round/>
              <a:headEnd/>
              <a:tailEnd/>
            </a:ln>
          </p:spPr>
        </p:cxnSp>
      </p:gr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 calcmode="lin" valueType="num">
                                      <p:cBhvr additive="base">
                                        <p:cTn id="13" dur="500" fill="hold"/>
                                        <p:tgtEl>
                                          <p:spTgt spid="1229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anim calcmode="lin" valueType="num">
                                      <p:cBhvr additive="base">
                                        <p:cTn id="19" dur="500" fill="hold"/>
                                        <p:tgtEl>
                                          <p:spTgt spid="12291">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22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2291">
                                            <p:txEl>
                                              <p:pRg st="4" end="4"/>
                                            </p:txEl>
                                          </p:spTgt>
                                        </p:tgtEl>
                                        <p:attrNameLst>
                                          <p:attrName>style.visibility</p:attrName>
                                        </p:attrNameLst>
                                      </p:cBhvr>
                                      <p:to>
                                        <p:strVal val="visible"/>
                                      </p:to>
                                    </p:set>
                                    <p:anim calcmode="lin" valueType="num">
                                      <p:cBhvr additive="base">
                                        <p:cTn id="25" dur="500" fill="hold"/>
                                        <p:tgtEl>
                                          <p:spTgt spid="1229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229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2291">
                                            <p:txEl>
                                              <p:pRg st="5" end="5"/>
                                            </p:txEl>
                                          </p:spTgt>
                                        </p:tgtEl>
                                        <p:attrNameLst>
                                          <p:attrName>style.visibility</p:attrName>
                                        </p:attrNameLst>
                                      </p:cBhvr>
                                      <p:to>
                                        <p:strVal val="visible"/>
                                      </p:to>
                                    </p:set>
                                    <p:anim calcmode="lin" valueType="num">
                                      <p:cBhvr additive="base">
                                        <p:cTn id="31" dur="500" fill="hold"/>
                                        <p:tgtEl>
                                          <p:spTgt spid="12291">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229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anim calcmode="lin" valueType="num">
                                      <p:cBhvr additive="base">
                                        <p:cTn id="37" dur="500" fill="hold"/>
                                        <p:tgtEl>
                                          <p:spTgt spid="2"/>
                                        </p:tgtEl>
                                        <p:attrNameLst>
                                          <p:attrName>ppt_x</p:attrName>
                                        </p:attrNameLst>
                                      </p:cBhvr>
                                      <p:tavLst>
                                        <p:tav tm="0">
                                          <p:val>
                                            <p:strVal val="0-#ppt_w/2"/>
                                          </p:val>
                                        </p:tav>
                                        <p:tav tm="100000">
                                          <p:val>
                                            <p:strVal val="#ppt_x"/>
                                          </p:val>
                                        </p:tav>
                                      </p:tavLst>
                                    </p:anim>
                                    <p:anim calcmode="lin" valueType="num">
                                      <p:cBhvr additive="base">
                                        <p:cTn id="3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778098"/>
          </a:xfrm>
        </p:spPr>
        <p:style>
          <a:lnRef idx="3">
            <a:schemeClr val="lt1"/>
          </a:lnRef>
          <a:fillRef idx="1">
            <a:schemeClr val="accent2"/>
          </a:fillRef>
          <a:effectRef idx="1">
            <a:schemeClr val="accent2"/>
          </a:effectRef>
          <a:fontRef idx="minor">
            <a:schemeClr val="lt1"/>
          </a:fontRef>
        </p:style>
        <p:txBody>
          <a:bodyPr/>
          <a:lstStyle/>
          <a:p>
            <a:r>
              <a:rPr lang="es-MX" dirty="0" smtClean="0"/>
              <a:t>¿QUÉ ES?</a:t>
            </a:r>
            <a:endParaRPr lang="es-MX" dirty="0"/>
          </a:p>
        </p:txBody>
      </p:sp>
      <p:sp>
        <p:nvSpPr>
          <p:cNvPr id="3" name="2 Marcador de contenido"/>
          <p:cNvSpPr>
            <a:spLocks noGrp="1"/>
          </p:cNvSpPr>
          <p:nvPr>
            <p:ph idx="1"/>
          </p:nvPr>
        </p:nvSpPr>
        <p:spPr>
          <a:xfrm>
            <a:off x="623392" y="1988841"/>
            <a:ext cx="10972800" cy="2116831"/>
          </a:xfrm>
        </p:spPr>
        <p:style>
          <a:lnRef idx="3">
            <a:schemeClr val="lt1"/>
          </a:lnRef>
          <a:fillRef idx="1">
            <a:schemeClr val="accent2"/>
          </a:fillRef>
          <a:effectRef idx="1">
            <a:schemeClr val="accent2"/>
          </a:effectRef>
          <a:fontRef idx="minor">
            <a:schemeClr val="lt1"/>
          </a:fontRef>
        </p:style>
        <p:txBody>
          <a:bodyPr/>
          <a:lstStyle/>
          <a:p>
            <a:r>
              <a:rPr lang="es-MX" dirty="0"/>
              <a:t>Una base de competencias es un documento que enumera, de </a:t>
            </a:r>
            <a:r>
              <a:rPr lang="es-MX" dirty="0" smtClean="0"/>
              <a:t>manera organizada</a:t>
            </a:r>
            <a:r>
              <a:rPr lang="es-MX" dirty="0"/>
              <a:t>, las competencias a las que se debe dirigir una </a:t>
            </a:r>
            <a:r>
              <a:rPr lang="es-MX" dirty="0" smtClean="0"/>
              <a:t>formación.</a:t>
            </a:r>
          </a:p>
        </p:txBody>
      </p:sp>
      <p:sp>
        <p:nvSpPr>
          <p:cNvPr id="4" name="2 Marcador de contenido"/>
          <p:cNvSpPr txBox="1">
            <a:spLocks/>
          </p:cNvSpPr>
          <p:nvPr/>
        </p:nvSpPr>
        <p:spPr>
          <a:xfrm>
            <a:off x="623392" y="4869160"/>
            <a:ext cx="10972800" cy="1612776"/>
          </a:xfrm>
          <a:prstGeom prst="rect">
            <a:avLst/>
          </a:prstGeom>
        </p:spPr>
        <p:style>
          <a:lnRef idx="3">
            <a:schemeClr val="lt1"/>
          </a:lnRef>
          <a:fillRef idx="1">
            <a:schemeClr val="accent2"/>
          </a:fillRef>
          <a:effectRef idx="1">
            <a:schemeClr val="accent2"/>
          </a:effectRef>
          <a:fontRef idx="minor">
            <a:schemeClr val="lt1"/>
          </a:fontRef>
        </p:style>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MX" sz="3200" b="0" i="0" u="none" strike="noStrike" kern="1200" cap="none" spc="0" normalizeH="0" baseline="0" noProof="0" dirty="0" smtClean="0">
                <a:ln>
                  <a:noFill/>
                </a:ln>
                <a:solidFill>
                  <a:schemeClr val="bg1"/>
                </a:solidFill>
                <a:effectLst/>
                <a:uLnTx/>
                <a:uFillTx/>
                <a:latin typeface="+mn-lt"/>
                <a:ea typeface="+mn-ea"/>
                <a:cs typeface="+mn-cs"/>
              </a:rPr>
              <a:t>Una base de competencias es lo que los alumnos deben dominar y lo dice en la lengua de las competencias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MX"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4 Flecha abajo"/>
          <p:cNvSpPr/>
          <p:nvPr/>
        </p:nvSpPr>
        <p:spPr>
          <a:xfrm>
            <a:off x="9552384" y="1196752"/>
            <a:ext cx="1056117"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Flecha abajo"/>
          <p:cNvSpPr/>
          <p:nvPr/>
        </p:nvSpPr>
        <p:spPr>
          <a:xfrm>
            <a:off x="9552384" y="4149080"/>
            <a:ext cx="1056117"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cSld>
  <p:clrMapOvr>
    <a:masterClrMapping/>
  </p:clrMapOvr>
  <p:transition spd="med">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nvPr>
        </p:nvGraphicFramePr>
        <p:xfrm>
          <a:off x="609600" y="692151"/>
          <a:ext cx="10972800" cy="54340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914400" y="152400"/>
            <a:ext cx="10363200" cy="762000"/>
          </a:xfrm>
        </p:spPr>
        <p:txBody>
          <a:bodyPr/>
          <a:lstStyle/>
          <a:p>
            <a:r>
              <a:rPr lang="es-ES">
                <a:solidFill>
                  <a:schemeClr val="accent2"/>
                </a:solidFill>
              </a:rPr>
              <a:t>Competencias: algunos errores</a:t>
            </a:r>
            <a:endParaRPr lang="eu-ES">
              <a:solidFill>
                <a:schemeClr val="accent2"/>
              </a:solidFill>
            </a:endParaRPr>
          </a:p>
        </p:txBody>
      </p:sp>
      <p:sp>
        <p:nvSpPr>
          <p:cNvPr id="6147" name="Rectangle 3"/>
          <p:cNvSpPr>
            <a:spLocks noGrp="1" noChangeArrowheads="1"/>
          </p:cNvSpPr>
          <p:nvPr>
            <p:ph type="body" idx="1"/>
          </p:nvPr>
        </p:nvSpPr>
        <p:spPr>
          <a:xfrm>
            <a:off x="914400" y="1219200"/>
            <a:ext cx="10363200" cy="4876800"/>
          </a:xfrm>
        </p:spPr>
        <p:txBody>
          <a:bodyPr/>
          <a:lstStyle/>
          <a:p>
            <a:pPr algn="just">
              <a:lnSpc>
                <a:spcPct val="90000"/>
              </a:lnSpc>
            </a:pPr>
            <a:r>
              <a:rPr lang="eu-ES" sz="2400">
                <a:cs typeface="Times New Roman" charset="0"/>
              </a:rPr>
              <a:t>Formar en competencias no equivale a formar en competencias profesionales</a:t>
            </a:r>
            <a:r>
              <a:rPr lang="es-ES" sz="2400">
                <a:cs typeface="Times New Roman" charset="0"/>
              </a:rPr>
              <a:t> =&gt;</a:t>
            </a:r>
            <a:r>
              <a:rPr lang="eu-ES" sz="2400">
                <a:cs typeface="Times New Roman" charset="0"/>
              </a:rPr>
              <a:t> respetar vocación de cultura general de la escuela. </a:t>
            </a:r>
            <a:r>
              <a:rPr lang="es-ES" sz="2400">
                <a:cs typeface="Times New Roman" charset="0"/>
              </a:rPr>
              <a:t>(</a:t>
            </a:r>
            <a:r>
              <a:rPr lang="eu-ES" sz="2400">
                <a:cs typeface="Times New Roman" charset="0"/>
              </a:rPr>
              <a:t>Aunque </a:t>
            </a:r>
            <a:r>
              <a:rPr lang="eu-ES" sz="2400" i="1">
                <a:cs typeface="Times New Roman" charset="0"/>
              </a:rPr>
              <a:t>cultura general</a:t>
            </a:r>
            <a:r>
              <a:rPr lang="eu-ES" sz="2400">
                <a:cs typeface="Times New Roman" charset="0"/>
              </a:rPr>
              <a:t> no es un simple acúmulo de conocimientos, es preparar los jóvenes a comprender y transformar el mundo</a:t>
            </a:r>
            <a:r>
              <a:rPr lang="es-ES" sz="2400">
                <a:cs typeface="Times New Roman" charset="0"/>
              </a:rPr>
              <a:t>)</a:t>
            </a:r>
            <a:r>
              <a:rPr lang="eu-ES" sz="2400">
                <a:cs typeface="Times New Roman" charset="0"/>
              </a:rPr>
              <a:t>.</a:t>
            </a:r>
            <a:endParaRPr lang="es-ES" sz="2400">
              <a:cs typeface="Times New Roman" charset="0"/>
            </a:endParaRPr>
          </a:p>
          <a:p>
            <a:pPr algn="just">
              <a:lnSpc>
                <a:spcPct val="90000"/>
              </a:lnSpc>
              <a:buFontTx/>
              <a:buNone/>
            </a:pPr>
            <a:endParaRPr lang="es-ES" sz="2400">
              <a:cs typeface="Times New Roman" charset="0"/>
            </a:endParaRPr>
          </a:p>
          <a:p>
            <a:pPr algn="just">
              <a:lnSpc>
                <a:spcPct val="90000"/>
              </a:lnSpc>
            </a:pPr>
            <a:r>
              <a:rPr lang="eu-ES" sz="2400">
                <a:cs typeface="Times New Roman" charset="0"/>
              </a:rPr>
              <a:t>No es “utilitarismo”. En realidad para la mayoría de la gente, los conocimientos humanos valen por su uso, por su utilidad. Pero este uso no debe asociarse con un materialismo, un practicismo sin más. Es útil todo lo que le permite a un ser humano dominar mejor su vida, defender sus derechos y alcanzar sus fines, tanto en el orden más espiritual como el más material. Si utilitarismo quiere decir puramente práctico y material, entonces no.</a:t>
            </a:r>
          </a:p>
          <a:p>
            <a:pPr>
              <a:lnSpc>
                <a:spcPct val="90000"/>
              </a:lnSpc>
            </a:pPr>
            <a:endParaRPr lang="eu-ES" sz="200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7">
                                            <p:txEl>
                                              <p:pRg st="2" end="2"/>
                                            </p:txEl>
                                          </p:spTgt>
                                        </p:tgtEl>
                                        <p:attrNameLst>
                                          <p:attrName>style.visibility</p:attrName>
                                        </p:attrNameLst>
                                      </p:cBhvr>
                                      <p:to>
                                        <p:strVal val="visible"/>
                                      </p:to>
                                    </p:set>
                                    <p:anim calcmode="lin" valueType="num">
                                      <p:cBhvr additive="base">
                                        <p:cTn id="13" dur="500" fill="hold"/>
                                        <p:tgtEl>
                                          <p:spTgt spid="6147">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14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14400" y="381000"/>
            <a:ext cx="10363200" cy="914400"/>
          </a:xfrm>
        </p:spPr>
        <p:txBody>
          <a:bodyPr/>
          <a:lstStyle/>
          <a:p>
            <a:r>
              <a:rPr lang="es-ES">
                <a:solidFill>
                  <a:schemeClr val="accent2"/>
                </a:solidFill>
              </a:rPr>
              <a:t>Competencias: algunos errores</a:t>
            </a:r>
            <a:endParaRPr lang="eu-ES">
              <a:solidFill>
                <a:schemeClr val="accent2"/>
              </a:solidFill>
            </a:endParaRPr>
          </a:p>
        </p:txBody>
      </p:sp>
      <p:sp>
        <p:nvSpPr>
          <p:cNvPr id="7171" name="Rectangle 3"/>
          <p:cNvSpPr>
            <a:spLocks noGrp="1" noChangeArrowheads="1"/>
          </p:cNvSpPr>
          <p:nvPr>
            <p:ph type="body" idx="1"/>
          </p:nvPr>
        </p:nvSpPr>
        <p:spPr>
          <a:xfrm>
            <a:off x="914400" y="1447800"/>
            <a:ext cx="10363200" cy="4648200"/>
          </a:xfrm>
        </p:spPr>
        <p:txBody>
          <a:bodyPr/>
          <a:lstStyle/>
          <a:p>
            <a:pPr algn="just"/>
            <a:r>
              <a:rPr lang="eu-ES" sz="2400">
                <a:solidFill>
                  <a:srgbClr val="000000"/>
                </a:solidFill>
                <a:cs typeface="Times New Roman" charset="0"/>
              </a:rPr>
              <a:t>La competencia  no se reduce nunca a  unos conocimientos procedimentales codificados y aprendidos como normas</a:t>
            </a:r>
            <a:r>
              <a:rPr lang="es-ES" sz="2400">
                <a:solidFill>
                  <a:srgbClr val="000000"/>
                </a:solidFill>
                <a:cs typeface="Times New Roman" charset="0"/>
              </a:rPr>
              <a:t> (instrucciones</a:t>
            </a:r>
            <a:r>
              <a:rPr lang="eu-ES" sz="2400">
                <a:solidFill>
                  <a:srgbClr val="000000"/>
                </a:solidFill>
                <a:cs typeface="Times New Roman" charset="0"/>
              </a:rPr>
              <a:t>,</a:t>
            </a:r>
            <a:r>
              <a:rPr lang="es-ES" sz="2400">
                <a:solidFill>
                  <a:srgbClr val="000000"/>
                </a:solidFill>
                <a:cs typeface="Times New Roman" charset="0"/>
              </a:rPr>
              <a:t> protocolos...)</a:t>
            </a:r>
            <a:r>
              <a:rPr lang="eu-ES" sz="2400">
                <a:solidFill>
                  <a:srgbClr val="000000"/>
                </a:solidFill>
                <a:cs typeface="Times New Roman" charset="0"/>
              </a:rPr>
              <a:t> aunque sean útiles cuando es pertinente. Juzgar  la pertinencia de la norma en sí forma parte de la competencia</a:t>
            </a:r>
            <a:r>
              <a:rPr lang="es-ES" sz="2400">
                <a:solidFill>
                  <a:srgbClr val="000000"/>
                </a:solidFill>
                <a:cs typeface="Times New Roman" charset="0"/>
              </a:rPr>
              <a:t> (replantearse el método, el protocolo..</a:t>
            </a:r>
            <a:r>
              <a:rPr lang="eu-ES" sz="2400">
                <a:solidFill>
                  <a:srgbClr val="000000"/>
                </a:solidFill>
                <a:cs typeface="Times New Roman" charset="0"/>
              </a:rPr>
              <a:t>.</a:t>
            </a:r>
            <a:r>
              <a:rPr lang="es-ES" sz="2400">
                <a:solidFill>
                  <a:srgbClr val="000000"/>
                </a:solidFill>
                <a:cs typeface="Times New Roman" charset="0"/>
              </a:rPr>
              <a:t>).</a:t>
            </a:r>
          </a:p>
          <a:p>
            <a:pPr algn="just">
              <a:buFontTx/>
              <a:buNone/>
            </a:pPr>
            <a:endParaRPr lang="es-ES" sz="2400">
              <a:solidFill>
                <a:srgbClr val="000000"/>
              </a:solidFill>
              <a:cs typeface="Times New Roman" charset="0"/>
            </a:endParaRPr>
          </a:p>
          <a:p>
            <a:pPr algn="just"/>
            <a:r>
              <a:rPr lang="eu-ES" sz="2400">
                <a:solidFill>
                  <a:srgbClr val="000000"/>
                </a:solidFill>
                <a:cs typeface="Times New Roman" charset="0"/>
              </a:rPr>
              <a:t>El enfoque por competencias no rechaza los contenidos ni las disciplinas, sino pone el énfasis en su puesta en práctica. Se trata de que no sean estériles, que puedan dirigirse a problemas no escolares </a:t>
            </a:r>
            <a:r>
              <a:rPr lang="es-ES" sz="2400">
                <a:solidFill>
                  <a:srgbClr val="000000"/>
                </a:solidFill>
                <a:cs typeface="Times New Roman" charset="0"/>
              </a:rPr>
              <a:t>.</a:t>
            </a:r>
            <a:endParaRPr lang="eu-ES" sz="2400">
              <a:solidFill>
                <a:srgbClr val="333333"/>
              </a:solidFill>
              <a:cs typeface="Times New Roman" charset="0"/>
            </a:endParaRPr>
          </a:p>
          <a:p>
            <a:endParaRPr lang="eu-ES" sz="2400">
              <a:cs typeface="Times New Roman" charset="0"/>
            </a:endParaRPr>
          </a:p>
          <a:p>
            <a:endParaRPr lang="eu-E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71">
                                            <p:txEl>
                                              <p:pRg st="2" end="2"/>
                                            </p:txEl>
                                          </p:spTgt>
                                        </p:tgtEl>
                                        <p:attrNameLst>
                                          <p:attrName>style.visibility</p:attrName>
                                        </p:attrNameLst>
                                      </p:cBhvr>
                                      <p:to>
                                        <p:strVal val="visible"/>
                                      </p:to>
                                    </p:set>
                                    <p:anim calcmode="lin" valueType="num">
                                      <p:cBhvr additive="base">
                                        <p:cTn id="13" dur="500" fill="hold"/>
                                        <p:tgtEl>
                                          <p:spTgt spid="717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17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08000" y="381000"/>
            <a:ext cx="11277600" cy="762000"/>
          </a:xfrm>
        </p:spPr>
        <p:txBody>
          <a:bodyPr/>
          <a:lstStyle/>
          <a:p>
            <a:r>
              <a:rPr lang="es-ES" sz="3600">
                <a:solidFill>
                  <a:srgbClr val="996633"/>
                </a:solidFill>
              </a:rPr>
              <a:t>Un ¿nuevo? enfoque para un  viejo problema</a:t>
            </a:r>
            <a:endParaRPr lang="eu-ES" sz="3600">
              <a:solidFill>
                <a:srgbClr val="996633"/>
              </a:solidFill>
            </a:endParaRPr>
          </a:p>
        </p:txBody>
      </p:sp>
      <p:sp>
        <p:nvSpPr>
          <p:cNvPr id="8195" name="Rectangle 3"/>
          <p:cNvSpPr>
            <a:spLocks noGrp="1" noChangeArrowheads="1"/>
          </p:cNvSpPr>
          <p:nvPr>
            <p:ph type="body" idx="1"/>
          </p:nvPr>
        </p:nvSpPr>
        <p:spPr>
          <a:xfrm>
            <a:off x="783772" y="2155372"/>
            <a:ext cx="10363200" cy="2503714"/>
          </a:xfrm>
        </p:spPr>
        <p:txBody>
          <a:bodyPr/>
          <a:lstStyle/>
          <a:p>
            <a:pPr algn="just"/>
            <a:r>
              <a:rPr lang="es-ES" sz="3200" dirty="0"/>
              <a:t>No es totalmente nuevo: en infantil, en formación profesional, en ciertas disciplinas (tecnología, educación física...) y métodos pedagógicos se desarrollan habitualmente competencias.</a:t>
            </a:r>
          </a:p>
          <a:p>
            <a:pPr algn="just"/>
            <a:endParaRPr lang="es-ES" sz="2400" dirty="0"/>
          </a:p>
          <a:p>
            <a:endParaRPr lang="es-ES" sz="2400" dirty="0"/>
          </a:p>
          <a:p>
            <a:pPr>
              <a:buFontTx/>
              <a:buNone/>
            </a:pPr>
            <a:endParaRPr lang="eu-E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04800" y="381000"/>
            <a:ext cx="11582400" cy="533400"/>
          </a:xfrm>
        </p:spPr>
        <p:txBody>
          <a:bodyPr>
            <a:normAutofit fontScale="90000"/>
          </a:bodyPr>
          <a:lstStyle/>
          <a:p>
            <a:r>
              <a:rPr lang="es-ES" sz="3600">
                <a:solidFill>
                  <a:srgbClr val="996633"/>
                </a:solidFill>
              </a:rPr>
              <a:t>Un ¿nuevo? enfoque para un  viejo problema</a:t>
            </a:r>
            <a:endParaRPr lang="eu-ES" sz="3600">
              <a:solidFill>
                <a:srgbClr val="996633"/>
              </a:solidFill>
            </a:endParaRPr>
          </a:p>
        </p:txBody>
      </p:sp>
      <p:sp>
        <p:nvSpPr>
          <p:cNvPr id="9219" name="Rectangle 3"/>
          <p:cNvSpPr>
            <a:spLocks noGrp="1" noChangeArrowheads="1"/>
          </p:cNvSpPr>
          <p:nvPr>
            <p:ph type="body" idx="1"/>
          </p:nvPr>
        </p:nvSpPr>
        <p:spPr>
          <a:xfrm>
            <a:off x="508000" y="1143000"/>
            <a:ext cx="10769600" cy="4953000"/>
          </a:xfrm>
        </p:spPr>
        <p:txBody>
          <a:bodyPr/>
          <a:lstStyle/>
          <a:p>
            <a:pPr marL="609600" indent="-609600" algn="just">
              <a:lnSpc>
                <a:spcPct val="90000"/>
              </a:lnSpc>
            </a:pPr>
            <a:r>
              <a:rPr lang="eu-ES" sz="2800">
                <a:cs typeface="Times New Roman" charset="0"/>
              </a:rPr>
              <a:t>Enfoque por competencias: abordar una problemática antigua, la </a:t>
            </a:r>
            <a:r>
              <a:rPr lang="eu-ES" sz="2800" i="1">
                <a:cs typeface="Times New Roman" charset="0"/>
              </a:rPr>
              <a:t>movilización de conocimientos.</a:t>
            </a:r>
            <a:r>
              <a:rPr lang="es-ES" sz="2800" i="1">
                <a:cs typeface="Times New Roman" charset="0"/>
              </a:rPr>
              <a:t> </a:t>
            </a:r>
            <a:r>
              <a:rPr lang="eu-ES" sz="2800">
                <a:cs typeface="Times New Roman" charset="0"/>
              </a:rPr>
              <a:t>Dos constataciones:</a:t>
            </a:r>
          </a:p>
          <a:p>
            <a:pPr marL="990600" lvl="1" indent="-533400" algn="just">
              <a:lnSpc>
                <a:spcPct val="90000"/>
              </a:lnSpc>
              <a:buFontTx/>
              <a:buAutoNum type="arabicPeriod"/>
            </a:pPr>
            <a:r>
              <a:rPr lang="eu-ES" sz="2400">
                <a:cs typeface="Times New Roman" charset="0"/>
              </a:rPr>
              <a:t>la transferencia y movilización de conocimientos y capacidades hay que trabajarlas, no se reciben de por sí.</a:t>
            </a:r>
            <a:endParaRPr lang="es-ES" sz="2400">
              <a:cs typeface="Times New Roman" charset="0"/>
            </a:endParaRPr>
          </a:p>
          <a:p>
            <a:pPr marL="990600" lvl="1" indent="-533400" algn="just">
              <a:lnSpc>
                <a:spcPct val="90000"/>
              </a:lnSpc>
              <a:buFontTx/>
              <a:buAutoNum type="arabicPeriod"/>
            </a:pPr>
            <a:r>
              <a:rPr lang="eu-ES" sz="2400">
                <a:cs typeface="Times New Roman" charset="0"/>
              </a:rPr>
              <a:t>en la escuela no se da la importancia precisa a ese entrenamiento.</a:t>
            </a:r>
            <a:endParaRPr lang="es-ES" sz="2400">
              <a:cs typeface="Times New Roman" charset="0"/>
            </a:endParaRPr>
          </a:p>
          <a:p>
            <a:pPr marL="609600" indent="-609600" algn="just">
              <a:lnSpc>
                <a:spcPct val="90000"/>
              </a:lnSpc>
            </a:pPr>
            <a:r>
              <a:rPr lang="eu-ES" sz="2800">
                <a:cs typeface="Times New Roman" charset="0"/>
              </a:rPr>
              <a:t>Se da</a:t>
            </a:r>
            <a:r>
              <a:rPr lang="es-ES" sz="2800">
                <a:cs typeface="Times New Roman" charset="0"/>
              </a:rPr>
              <a:t> gran</a:t>
            </a:r>
            <a:r>
              <a:rPr lang="eu-ES" sz="2800">
                <a:cs typeface="Times New Roman" charset="0"/>
              </a:rPr>
              <a:t> importancia a los saberes para estudios largos (la escuela prepara para “sí misma”).</a:t>
            </a:r>
          </a:p>
          <a:p>
            <a:pPr marL="609600" indent="-609600" algn="just">
              <a:lnSpc>
                <a:spcPct val="90000"/>
              </a:lnSpc>
            </a:pPr>
            <a:r>
              <a:rPr lang="eu-ES" sz="2800">
                <a:cs typeface="Times New Roman" charset="0"/>
              </a:rPr>
              <a:t>UNESCO observa que entre los niños con posibilidades de ir a la escuela hay demasiados que salen de ella sin saber servirse de lo aprendido allí. </a:t>
            </a:r>
          </a:p>
          <a:p>
            <a:pPr marL="609600" indent="-609600" algn="just">
              <a:lnSpc>
                <a:spcPct val="90000"/>
              </a:lnSpc>
            </a:pPr>
            <a:endParaRPr lang="es-ES" sz="2800">
              <a:cs typeface="Times New Roman" charset="0"/>
            </a:endParaRPr>
          </a:p>
          <a:p>
            <a:pPr marL="609600" indent="-609600" algn="just">
              <a:lnSpc>
                <a:spcPct val="90000"/>
              </a:lnSpc>
              <a:buFontTx/>
              <a:buNone/>
            </a:pPr>
            <a:endParaRPr lang="eu-ES" sz="2800">
              <a:cs typeface="Times New Roman" charset="0"/>
            </a:endParaRPr>
          </a:p>
          <a:p>
            <a:pPr marL="609600" indent="-609600">
              <a:lnSpc>
                <a:spcPct val="90000"/>
              </a:lnSpc>
            </a:pPr>
            <a:endParaRPr lang="eu-ES" sz="280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219">
                                            <p:txEl>
                                              <p:pRg st="4" end="4"/>
                                            </p:txEl>
                                          </p:spTgt>
                                        </p:tgtEl>
                                        <p:attrNameLst>
                                          <p:attrName>style.visibility</p:attrName>
                                        </p:attrNameLst>
                                      </p:cBhvr>
                                      <p:to>
                                        <p:strVal val="visible"/>
                                      </p:to>
                                    </p:set>
                                    <p:anim calcmode="lin" valueType="num">
                                      <p:cBhvr additive="base">
                                        <p:cTn id="31" dur="500" fill="hold"/>
                                        <p:tgtEl>
                                          <p:spTgt spid="92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21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06400" y="609600"/>
            <a:ext cx="11277600" cy="1143000"/>
          </a:xfrm>
        </p:spPr>
        <p:txBody>
          <a:bodyPr/>
          <a:lstStyle/>
          <a:p>
            <a:r>
              <a:rPr lang="es-ES" sz="3600">
                <a:solidFill>
                  <a:srgbClr val="996633"/>
                </a:solidFill>
              </a:rPr>
              <a:t>Un ¿nuevo? enfoque para un  viejo problema</a:t>
            </a:r>
            <a:endParaRPr lang="eu-ES" sz="3600">
              <a:solidFill>
                <a:srgbClr val="996633"/>
              </a:solidFill>
            </a:endParaRPr>
          </a:p>
        </p:txBody>
      </p:sp>
      <p:sp>
        <p:nvSpPr>
          <p:cNvPr id="10243" name="Rectangle 3"/>
          <p:cNvSpPr>
            <a:spLocks noGrp="1" noChangeArrowheads="1"/>
          </p:cNvSpPr>
          <p:nvPr>
            <p:ph type="body" idx="1"/>
          </p:nvPr>
        </p:nvSpPr>
        <p:spPr/>
        <p:txBody>
          <a:bodyPr/>
          <a:lstStyle/>
          <a:p>
            <a:pPr algn="just"/>
            <a:r>
              <a:rPr lang="es-ES" sz="2800">
                <a:solidFill>
                  <a:srgbClr val="000000"/>
                </a:solidFill>
                <a:latin typeface="Verdana" pitchFamily="34" charset="0"/>
                <a:cs typeface="Times New Roman" charset="0"/>
              </a:rPr>
              <a:t>Muchos p</a:t>
            </a:r>
            <a:r>
              <a:rPr lang="eu-ES" sz="2800">
                <a:solidFill>
                  <a:srgbClr val="000000"/>
                </a:solidFill>
                <a:latin typeface="Verdana" pitchFamily="34" charset="0"/>
                <a:cs typeface="Times New Roman" charset="0"/>
              </a:rPr>
              <a:t>rocesos</a:t>
            </a:r>
            <a:r>
              <a:rPr lang="es-ES" sz="2800">
                <a:solidFill>
                  <a:srgbClr val="000000"/>
                </a:solidFill>
                <a:latin typeface="Verdana" pitchFamily="34" charset="0"/>
                <a:cs typeface="Times New Roman" charset="0"/>
              </a:rPr>
              <a:t> están</a:t>
            </a:r>
            <a:r>
              <a:rPr lang="eu-ES" sz="2800">
                <a:solidFill>
                  <a:srgbClr val="000000"/>
                </a:solidFill>
                <a:latin typeface="Verdana" pitchFamily="34" charset="0"/>
                <a:cs typeface="Times New Roman" charset="0"/>
              </a:rPr>
              <a:t> orientados a la transmisión de conocimiento, no a lo que las personas harán con el conocimiento</a:t>
            </a:r>
            <a:r>
              <a:rPr lang="es-ES" sz="2800">
                <a:solidFill>
                  <a:srgbClr val="000000"/>
                </a:solidFill>
                <a:latin typeface="Verdana" pitchFamily="34" charset="0"/>
                <a:cs typeface="Times New Roman" charset="0"/>
              </a:rPr>
              <a:t>.</a:t>
            </a:r>
          </a:p>
          <a:p>
            <a:pPr algn="just">
              <a:buFontTx/>
              <a:buNone/>
            </a:pPr>
            <a:endParaRPr lang="es-ES" sz="2800">
              <a:solidFill>
                <a:srgbClr val="000000"/>
              </a:solidFill>
              <a:latin typeface="Verdana" pitchFamily="34" charset="0"/>
              <a:cs typeface="Times New Roman" charset="0"/>
            </a:endParaRPr>
          </a:p>
          <a:p>
            <a:pPr algn="just"/>
            <a:r>
              <a:rPr lang="es-ES" sz="2800">
                <a:solidFill>
                  <a:srgbClr val="000000"/>
                </a:solidFill>
                <a:latin typeface="Verdana" pitchFamily="34" charset="0"/>
                <a:cs typeface="Times New Roman" charset="0"/>
              </a:rPr>
              <a:t>Falta una aproximación mayor del centro y los docentes a la vida real cotidiana, donde se “cuecen” las competencias.</a:t>
            </a:r>
            <a:endParaRPr lang="eu-ES" sz="2800">
              <a:solidFill>
                <a:srgbClr val="000000"/>
              </a:solidFill>
              <a:latin typeface="Verdana" pitchFamily="34" charset="0"/>
              <a:cs typeface="Times New Roman"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 calcmode="lin" valueType="num">
                                      <p:cBhvr additive="base">
                                        <p:cTn id="13" dur="500" fill="hold"/>
                                        <p:tgtEl>
                                          <p:spTgt spid="1024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24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theme/theme1.xml><?xml version="1.0" encoding="utf-8"?>
<a:theme xmlns:a="http://schemas.openxmlformats.org/drawingml/2006/main" name="TS102900997">
  <a:themeElements>
    <a:clrScheme name="Banded_Design_Yellow">
      <a:dk1>
        <a:srgbClr val="323232"/>
      </a:dk1>
      <a:lt1>
        <a:sysClr val="window" lastClr="FFFFFF"/>
      </a:lt1>
      <a:dk2>
        <a:srgbClr val="000000"/>
      </a:dk2>
      <a:lt2>
        <a:srgbClr val="E5E8E8"/>
      </a:lt2>
      <a:accent1>
        <a:srgbClr val="FFCD36"/>
      </a:accent1>
      <a:accent2>
        <a:srgbClr val="F29E3E"/>
      </a:accent2>
      <a:accent3>
        <a:srgbClr val="83C546"/>
      </a:accent3>
      <a:accent4>
        <a:srgbClr val="52C1CA"/>
      </a:accent4>
      <a:accent5>
        <a:srgbClr val="7384CA"/>
      </a:accent5>
      <a:accent6>
        <a:srgbClr val="DA6A89"/>
      </a:accent6>
      <a:hlink>
        <a:srgbClr val="88CACA"/>
      </a:hlink>
      <a:folHlink>
        <a:srgbClr val="91A7CA"/>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Banded_Design_Yellow_TP102900996.potx" id="{6B162268-CB36-43DE-A552-0B75CE668863}" vid="{136243E8-536F-427A-82F4-B1E8D39C9676}"/>
    </a:ext>
  </a:extLst>
</a:theme>
</file>

<file path=ppt/theme/theme2.xml><?xml version="1.0" encoding="utf-8"?>
<a:theme xmlns:a="http://schemas.openxmlformats.org/drawingml/2006/main" name="Office Theme">
  <a:themeElements>
    <a:clrScheme name="Banded_Design_Yellow">
      <a:dk1>
        <a:srgbClr val="595959"/>
      </a:dk1>
      <a:lt1>
        <a:sysClr val="window" lastClr="FFFFFF"/>
      </a:lt1>
      <a:dk2>
        <a:srgbClr val="323232"/>
      </a:dk2>
      <a:lt2>
        <a:srgbClr val="E5E8E8"/>
      </a:lt2>
      <a:accent1>
        <a:srgbClr val="FFCD36"/>
      </a:accent1>
      <a:accent2>
        <a:srgbClr val="F29E3E"/>
      </a:accent2>
      <a:accent3>
        <a:srgbClr val="83C546"/>
      </a:accent3>
      <a:accent4>
        <a:srgbClr val="52C1CA"/>
      </a:accent4>
      <a:accent5>
        <a:srgbClr val="7384CA"/>
      </a:accent5>
      <a:accent6>
        <a:srgbClr val="DA6A89"/>
      </a:accent6>
      <a:hlink>
        <a:srgbClr val="88CACA"/>
      </a:hlink>
      <a:folHlink>
        <a:srgbClr val="91A7CA"/>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Banded_Design_Yellow">
      <a:dk1>
        <a:srgbClr val="595959"/>
      </a:dk1>
      <a:lt1>
        <a:sysClr val="window" lastClr="FFFFFF"/>
      </a:lt1>
      <a:dk2>
        <a:srgbClr val="323232"/>
      </a:dk2>
      <a:lt2>
        <a:srgbClr val="E5E8E8"/>
      </a:lt2>
      <a:accent1>
        <a:srgbClr val="FFCD36"/>
      </a:accent1>
      <a:accent2>
        <a:srgbClr val="F29E3E"/>
      </a:accent2>
      <a:accent3>
        <a:srgbClr val="83C546"/>
      </a:accent3>
      <a:accent4>
        <a:srgbClr val="52C1CA"/>
      </a:accent4>
      <a:accent5>
        <a:srgbClr val="7384CA"/>
      </a:accent5>
      <a:accent6>
        <a:srgbClr val="DA6A89"/>
      </a:accent6>
      <a:hlink>
        <a:srgbClr val="88CACA"/>
      </a:hlink>
      <a:folHlink>
        <a:srgbClr val="91A7CA"/>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66677B1-365E-411F-9971-C788BC2975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TS102900997</Template>
  <TotalTime>0</TotalTime>
  <Words>2812</Words>
  <Application>Microsoft Office PowerPoint</Application>
  <PresentationFormat>Personalizado</PresentationFormat>
  <Paragraphs>232</Paragraphs>
  <Slides>41</Slides>
  <Notes>0</Notes>
  <HiddenSlides>0</HiddenSlides>
  <MMClips>0</MMClips>
  <ScaleCrop>false</ScaleCrop>
  <HeadingPairs>
    <vt:vector size="4" baseType="variant">
      <vt:variant>
        <vt:lpstr>Tema</vt:lpstr>
      </vt:variant>
      <vt:variant>
        <vt:i4>1</vt:i4>
      </vt:variant>
      <vt:variant>
        <vt:lpstr>Títulos de diapositiva</vt:lpstr>
      </vt:variant>
      <vt:variant>
        <vt:i4>41</vt:i4>
      </vt:variant>
    </vt:vector>
  </HeadingPairs>
  <TitlesOfParts>
    <vt:vector size="42" baseType="lpstr">
      <vt:lpstr>TS102900997</vt:lpstr>
      <vt:lpstr>Construir competencias desde la escuela</vt:lpstr>
      <vt:lpstr>Diapositiva 2</vt:lpstr>
      <vt:lpstr>Competencias</vt:lpstr>
      <vt:lpstr>Competencias</vt:lpstr>
      <vt:lpstr>Competencias: algunos errores</vt:lpstr>
      <vt:lpstr>Competencias: algunos errores</vt:lpstr>
      <vt:lpstr>Un ¿nuevo? enfoque para un  viejo problema</vt:lpstr>
      <vt:lpstr>Un ¿nuevo? enfoque para un  viejo problema</vt:lpstr>
      <vt:lpstr>Un ¿nuevo? enfoque para un  viejo problema</vt:lpstr>
      <vt:lpstr>Competencias y saberes</vt:lpstr>
      <vt:lpstr>Competencias y saberes</vt:lpstr>
      <vt:lpstr>Evaluar competencias</vt:lpstr>
      <vt:lpstr>Evaluar competencias</vt:lpstr>
      <vt:lpstr>Evaluar competencias</vt:lpstr>
      <vt:lpstr>Competencias y el profesorado</vt:lpstr>
      <vt:lpstr>Competencias y el profesorado </vt:lpstr>
      <vt:lpstr>Competencias y el alumnado </vt:lpstr>
      <vt:lpstr>Competencias y el alumnado</vt:lpstr>
      <vt:lpstr>Competencias y el curriculo</vt:lpstr>
      <vt:lpstr>Competencias y el curriculo</vt:lpstr>
      <vt:lpstr>Competencias y el curriculo</vt:lpstr>
      <vt:lpstr>Trabajar realmente por problemas</vt:lpstr>
      <vt:lpstr>Diapositiva 23</vt:lpstr>
      <vt:lpstr>Colocar al niño en situaciones que obligan al niño;</vt:lpstr>
      <vt:lpstr>El trabajo basado en problemas abiertos</vt:lpstr>
      <vt:lpstr>Aprendizaje por problemas</vt:lpstr>
      <vt:lpstr>El trabajo a través de situaciones-problemas</vt:lpstr>
      <vt:lpstr>Pasos para llegar a situaciones- problema</vt:lpstr>
      <vt:lpstr>Diapositiva 29</vt:lpstr>
      <vt:lpstr>Para el profesor</vt:lpstr>
      <vt:lpstr>Identidad y las competencias de los profesores:</vt:lpstr>
      <vt:lpstr>CREAR O UTILIZAR OTROS MEDIOS DE ENSEÑANZA</vt:lpstr>
      <vt:lpstr>Trabajo basado en competencias </vt:lpstr>
      <vt:lpstr>Lo que se necesita de parte del profesor </vt:lpstr>
      <vt:lpstr>NEGOCIAR y CONDUCIR PROYECTOS CON SUS ALUMNOS</vt:lpstr>
      <vt:lpstr>CONSECUENCIAS PARA LOS PROGRAMAS</vt:lpstr>
      <vt:lpstr>¿Qué pretende una escuela?</vt:lpstr>
      <vt:lpstr>Diapositiva 38</vt:lpstr>
      <vt:lpstr>LA IDEA DE BASES DE COMPETENCIAS</vt:lpstr>
      <vt:lpstr>¿QUÉ ES?</vt:lpstr>
      <vt:lpstr>Diapositiva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2013-04-24T04:29:37Z</dcterms:created>
  <dcterms:modified xsi:type="dcterms:W3CDTF">2013-05-12T12:50:44Z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TC029009979991</vt:lpwstr>
  </property>
</Properties>
</file>